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notesMasterIdLst>
    <p:notesMasterId r:id="rId5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docker.com/get-started/overview/#docker-objects" TargetMode="External"/><Relationship Id="rId4" Type="http://schemas.openxmlformats.org/officeDocument/2006/relationships/hyperlink" Target="https://docs.docker.com/get-started/overview/#images" TargetMode="External"/><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5" Type="http://schemas.openxmlformats.org/officeDocument/2006/relationships/image" Target="../media/image-10-3.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ocker.com/get-started/overview/#containers" TargetMode="External"/><Relationship Id="rId6"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docker.com/get-started/overview/#what-can-i-use-docker-for" TargetMode="External"/><Relationship Id="rId4" Type="http://schemas.openxmlformats.org/officeDocument/2006/relationships/hyperlink" Target="https://docs.docker.com/get-started/overview/#fast-consistent-delivery-of-your-applications" TargetMode="External"/><Relationship Id="rId6"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5" Type="http://schemas.openxmlformats.org/officeDocument/2006/relationships/image" Target="../media/image-13-3.png"/><Relationship Id="rId7" Type="http://schemas.openxmlformats.org/officeDocument/2006/relationships/slideLayout" Target="../slideLayouts/slideLayout1.xml"/><Relationship Id="rId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docs.docker.com/get-started/overview/#the-docker-platform" TargetMode="External"/><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image" Target="../media/image-2-3.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5" Type="http://schemas.openxmlformats.org/officeDocument/2006/relationships/slideLayout" Target="../slideLayouts/slideLayout1.xml"/><Relationship Id="rId6"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5" Type="http://schemas.openxmlformats.org/officeDocument/2006/relationships/slideLayout" Target="../slideLayouts/slideLayout1.xml"/><Relationship Id="rId6"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6" Type="http://schemas.openxmlformats.org/officeDocument/2006/relationships/slideLayout" Target="../slideLayouts/slideLayout1.xml"/><Relationship Id="rId7"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5" Type="http://schemas.openxmlformats.org/officeDocument/2006/relationships/slideLayout" Target="../slideLayouts/slideLayout1.xml"/><Relationship Id="rId6"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5" Type="http://schemas.openxmlformats.org/officeDocument/2006/relationships/slideLayout" Target="../slideLayouts/slideLayout1.xml"/><Relationship Id="rId6"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5" Type="http://schemas.openxmlformats.org/officeDocument/2006/relationships/slideLayout" Target="../slideLayouts/slideLayout1.xml"/><Relationship Id="rId6"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5" Type="http://schemas.openxmlformats.org/officeDocument/2006/relationships/slideLayout" Target="../slideLayouts/slideLayout1.xml"/><Relationship Id="rId6"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5" Type="http://schemas.openxmlformats.org/officeDocument/2006/relationships/slideLayout" Target="../slideLayouts/slideLayout1.xml"/><Relationship Id="rId6"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docs.docker.com/storage/bind-mounts/" TargetMode="External"/><Relationship Id="rId5" Type="http://schemas.openxmlformats.org/officeDocument/2006/relationships/hyperlink" Target="https://gamma.app" TargetMode="External"/><Relationship Id="rId1" Type="http://schemas.openxmlformats.org/officeDocument/2006/relationships/image" Target="../media/image-31-1.png"/><Relationship Id="rId2" Type="http://schemas.openxmlformats.org/officeDocument/2006/relationships/image" Target="../media/image-31-2.png"/><Relationship Id="rId4" Type="http://schemas.openxmlformats.org/officeDocument/2006/relationships/image" Target="../media/image-31-3.png"/><Relationship Id="rId6" Type="http://schemas.openxmlformats.org/officeDocument/2006/relationships/slideLayout" Target="../slideLayouts/slideLayout1.xml"/><Relationship Id="rId7"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image" Target="../media/image-32-4.png"/><Relationship Id="rId6" Type="http://schemas.openxmlformats.org/officeDocument/2006/relationships/slideLayout" Target="../slideLayouts/slideLayout1.xml"/><Relationship Id="rId7"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5" Type="http://schemas.openxmlformats.org/officeDocument/2006/relationships/slideLayout" Target="../slideLayouts/slideLayout1.xml"/><Relationship Id="rId6"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5" Type="http://schemas.openxmlformats.org/officeDocument/2006/relationships/slideLayout" Target="../slideLayouts/slideLayout1.xml"/><Relationship Id="rId6"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5" Type="http://schemas.openxmlformats.org/officeDocument/2006/relationships/slideLayout" Target="../slideLayouts/slideLayout1.xml"/><Relationship Id="rId6"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5" Type="http://schemas.openxmlformats.org/officeDocument/2006/relationships/slideLayout" Target="../slideLayouts/slideLayout1.xml"/><Relationship Id="rId6"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5" Type="http://schemas.openxmlformats.org/officeDocument/2006/relationships/slideLayout" Target="../slideLayouts/slideLayout1.xml"/><Relationship Id="rId6"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5" Type="http://schemas.openxmlformats.org/officeDocument/2006/relationships/slideLayout" Target="../slideLayouts/slideLayout1.xml"/><Relationship Id="rId6"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5" Type="http://schemas.openxmlformats.org/officeDocument/2006/relationships/slideLayout" Target="../slideLayouts/slideLayout1.xml"/><Relationship Id="rId6"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5" Type="http://schemas.openxmlformats.org/officeDocument/2006/relationships/slideLayout" Target="../slideLayouts/slideLayout1.xml"/><Relationship Id="rId6"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hyperlink" Target="https://docs.docker.com/compose/compose-file/" TargetMode="External"/><Relationship Id="rId4" Type="http://schemas.openxmlformats.org/officeDocument/2006/relationships/hyperlink" Target="https://github.com/compose-spec/compose-spec" TargetMode="External"/><Relationship Id="rId6" Type="http://schemas.openxmlformats.org/officeDocument/2006/relationships/hyperlink" Target="https://gamma.app" TargetMode="External"/><Relationship Id="rId1" Type="http://schemas.openxmlformats.org/officeDocument/2006/relationships/image" Target="../media/image-41-1.png"/><Relationship Id="rId2" Type="http://schemas.openxmlformats.org/officeDocument/2006/relationships/image" Target="../media/image-41-2.png"/><Relationship Id="rId5" Type="http://schemas.openxmlformats.org/officeDocument/2006/relationships/image" Target="../media/image-41-3.png"/><Relationship Id="rId7" Type="http://schemas.openxmlformats.org/officeDocument/2006/relationships/slideLayout" Target="../slideLayouts/slideLayout1.xml"/><Relationship Id="rId8"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5" Type="http://schemas.openxmlformats.org/officeDocument/2006/relationships/slideLayout" Target="../slideLayouts/slideLayout1.xml"/><Relationship Id="rId6"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docker.com/compose/compose-file/" TargetMode="External"/><Relationship Id="rId5" Type="http://schemas.openxmlformats.org/officeDocument/2006/relationships/hyperlink" Target="https://gamma.app" TargetMode="External"/><Relationship Id="rId1" Type="http://schemas.openxmlformats.org/officeDocument/2006/relationships/image" Target="../media/image-43-1.png"/><Relationship Id="rId2" Type="http://schemas.openxmlformats.org/officeDocument/2006/relationships/image" Target="../media/image-43-2.png"/><Relationship Id="rId4" Type="http://schemas.openxmlformats.org/officeDocument/2006/relationships/image" Target="../media/image-43-3.png"/><Relationship Id="rId6" Type="http://schemas.openxmlformats.org/officeDocument/2006/relationships/slideLayout" Target="../slideLayouts/slideLayout1.xml"/><Relationship Id="rId7"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hyperlink" Target="https://docs.docker.com/compose/compose-file/" TargetMode="External"/><Relationship Id="rId4" Type="http://schemas.openxmlformats.org/officeDocument/2006/relationships/hyperlink" Target="https://docs.docker.com/compose/production/" TargetMode="External"/><Relationship Id="rId6" Type="http://schemas.openxmlformats.org/officeDocument/2006/relationships/hyperlink" Target="https://gamma.app" TargetMode="External"/><Relationship Id="rId1" Type="http://schemas.openxmlformats.org/officeDocument/2006/relationships/image" Target="../media/image-44-1.png"/><Relationship Id="rId2" Type="http://schemas.openxmlformats.org/officeDocument/2006/relationships/image" Target="../media/image-44-2.png"/><Relationship Id="rId5" Type="http://schemas.openxmlformats.org/officeDocument/2006/relationships/image" Target="../media/image-44-3.png"/><Relationship Id="rId7" Type="http://schemas.openxmlformats.org/officeDocument/2006/relationships/slideLayout" Target="../slideLayouts/slideLayout1.xml"/><Relationship Id="rId8"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png"/><Relationship Id="rId5" Type="http://schemas.openxmlformats.org/officeDocument/2006/relationships/slideLayout" Target="../slideLayouts/slideLayout1.xml"/><Relationship Id="rId6"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png"/><Relationship Id="rId5" Type="http://schemas.openxmlformats.org/officeDocument/2006/relationships/slideLayout" Target="../slideLayouts/slideLayout1.xml"/><Relationship Id="rId6"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image" Target="../media/image-47-3.png"/><Relationship Id="rId5" Type="http://schemas.openxmlformats.org/officeDocument/2006/relationships/slideLayout" Target="../slideLayouts/slideLayout1.xml"/><Relationship Id="rId6"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image" Target="../media/image-48-3.png"/><Relationship Id="rId5" Type="http://schemas.openxmlformats.org/officeDocument/2006/relationships/slideLayout" Target="../slideLayouts/slideLayout1.xml"/><Relationship Id="rId6"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png"/><Relationship Id="rId5" Type="http://schemas.openxmlformats.org/officeDocument/2006/relationships/slideLayout" Target="../slideLayouts/slideLayout1.xml"/><Relationship Id="rId6"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png"/><Relationship Id="rId5" Type="http://schemas.openxmlformats.org/officeDocument/2006/relationships/slideLayout" Target="../slideLayouts/slideLayout1.xml"/><Relationship Id="rId6"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docs.docker.com/get-started/overview/#docker-architecture" TargetMode="External"/><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docs.docker.com/get-started/overview/#the-docker-daemon" TargetMode="External"/><Relationship Id="rId4" Type="http://schemas.openxmlformats.org/officeDocument/2006/relationships/hyperlink" Target="https://docs.docker.com/get-started/overview/#the-docker-client" TargetMode="External"/><Relationship Id="rId5" Type="http://schemas.openxmlformats.org/officeDocument/2006/relationships/hyperlink" Target="https://docs.docker.com/get-started/overview/#docker-desktop" TargetMode="External"/><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6" Type="http://schemas.openxmlformats.org/officeDocument/2006/relationships/image" Target="../media/image-8-3.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docs.docker.com/get-started/overview/#docker-registries" TargetMode="External"/><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image" Target="../media/image-9-3.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653778"/>
            <a:ext cx="8390692" cy="901898"/>
          </a:xfrm>
          <a:prstGeom prst="rect">
            <a:avLst/>
          </a:prstGeom>
          <a:noFill/>
          <a:ln/>
        </p:spPr>
        <p:txBody>
          <a:bodyPr wrap="none" rtlCol="0" anchor="t"/>
          <a:lstStyle/>
          <a:p>
            <a:pPr indent="0" marL="0">
              <a:lnSpc>
                <a:spcPts val="7101"/>
              </a:lnSpc>
              <a:buNone/>
            </a:pPr>
            <a:r>
              <a:rPr lang="en-US" sz="5681" b="1" spc="-114" kern="0" dirty="0">
                <a:solidFill>
                  <a:srgbClr val="FF75D3"/>
                </a:solidFill>
                <a:latin typeface="adonis-web" pitchFamily="34" charset="0"/>
                <a:ea typeface="adonis-web" pitchFamily="34" charset="-122"/>
                <a:cs typeface="adonis-web" pitchFamily="34" charset="-120"/>
              </a:rPr>
              <a:t>          Introduction to Docker</a:t>
            </a:r>
            <a:endParaRPr lang="en-US" sz="5681" dirty="0"/>
          </a:p>
        </p:txBody>
      </p:sp>
      <p:pic>
        <p:nvPicPr>
          <p:cNvPr id="7" name="Image 2" descr="preencoded.png">    </p:cNvPr>
          <p:cNvPicPr>
            <a:picLocks noChangeAspect="1"/>
          </p:cNvPicPr>
          <p:nvPr/>
        </p:nvPicPr>
        <p:blipFill>
          <a:blip r:embed="rId3"/>
          <a:stretch>
            <a:fillRect/>
          </a:stretch>
        </p:blipFill>
        <p:spPr>
          <a:xfrm>
            <a:off x="5556052" y="3032046"/>
            <a:ext cx="3332917" cy="3332917"/>
          </a:xfrm>
          <a:prstGeom prst="rect">
            <a:avLst/>
          </a:prstGeom>
        </p:spPr>
      </p:pic>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339215"/>
            <a:ext cx="3136821" cy="392073"/>
          </a:xfrm>
          <a:prstGeom prst="rect">
            <a:avLst/>
          </a:prstGeom>
          <a:noFill/>
          <a:ln/>
        </p:spPr>
        <p:txBody>
          <a:bodyPr wrap="none" rtlCol="0" anchor="t"/>
          <a:lstStyle/>
          <a:p>
            <a:pPr indent="0" marL="0">
              <a:lnSpc>
                <a:spcPts val="3088"/>
              </a:lnSpc>
              <a:buNone/>
            </a:pPr>
            <a:r>
              <a:rPr lang="en-US" sz="2470" b="1" u="sng" spc="-49" kern="0" dirty="0">
                <a:solidFill>
                  <a:srgbClr val="AF41F0"/>
                </a:solidFill>
                <a:latin typeface="adonis-web" pitchFamily="34" charset="0"/>
                <a:ea typeface="adonis-web" pitchFamily="34" charset="-122"/>
                <a:cs typeface="adonis-web" pitchFamily="34" charset="-120"/>
                <a:hlinkClick r:id="rId3" invalidUrl="" action="" tgtFrame="" tooltip="" history="1" highlightClick="0" endSnd="0">
                  <a:extLst>
                    <a:ext uri="{A12FA001-AC4F-418D-AE19-62706E023703}">
                      <ahyp:hlinkClr xmlns:ahyp="http://schemas.microsoft.com/office/drawing/2018/hyperlinkcolor" val="tx"/>
                    </a:ext>
                  </a:extLst>
                </a:hlinkClick>
              </a:rPr>
              <a:t>Docker objects</a:t>
            </a:r>
            <a:endParaRPr lang="en-US" sz="2470" dirty="0"/>
          </a:p>
        </p:txBody>
      </p:sp>
      <p:sp>
        <p:nvSpPr>
          <p:cNvPr id="7" name="Text 3"/>
          <p:cNvSpPr/>
          <p:nvPr/>
        </p:nvSpPr>
        <p:spPr>
          <a:xfrm>
            <a:off x="2348389" y="1981200"/>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When you use Docker, you are creating and using images, containers, networks, volumes, plugins, and other objects</a:t>
            </a:r>
            <a:endParaRPr lang="en-US" sz="1750" dirty="0"/>
          </a:p>
        </p:txBody>
      </p:sp>
      <p:sp>
        <p:nvSpPr>
          <p:cNvPr id="8" name="Text 4"/>
          <p:cNvSpPr/>
          <p:nvPr/>
        </p:nvSpPr>
        <p:spPr>
          <a:xfrm>
            <a:off x="2348389" y="2980968"/>
            <a:ext cx="2614017" cy="326827"/>
          </a:xfrm>
          <a:prstGeom prst="rect">
            <a:avLst/>
          </a:prstGeom>
          <a:noFill/>
          <a:ln/>
        </p:spPr>
        <p:txBody>
          <a:bodyPr wrap="none" rtlCol="0" anchor="t"/>
          <a:lstStyle/>
          <a:p>
            <a:pPr indent="0" marL="0">
              <a:lnSpc>
                <a:spcPts val="2573"/>
              </a:lnSpc>
              <a:buNone/>
            </a:pPr>
            <a:r>
              <a:rPr lang="en-US" sz="2058" b="1" u="sng" spc="-41" kern="0" dirty="0">
                <a:solidFill>
                  <a:srgbClr val="AF41F0"/>
                </a:solidFill>
                <a:latin typeface="adonis-web" pitchFamily="34" charset="0"/>
                <a:ea typeface="adonis-web" pitchFamily="34" charset="-122"/>
                <a:cs typeface="adonis-web" pitchFamily="34" charset="-120"/>
                <a:hlinkClick r:id="rId4" invalidUrl="" action="" tgtFrame="" tooltip="" history="1" highlightClick="0" endSnd="0">
                  <a:extLst>
                    <a:ext uri="{A12FA001-AC4F-418D-AE19-62706E023703}">
                      <ahyp:hlinkClr xmlns:ahyp="http://schemas.microsoft.com/office/drawing/2018/hyperlinkcolor" val="tx"/>
                    </a:ext>
                  </a:extLst>
                </a:hlinkClick>
              </a:rPr>
              <a:t>Images</a:t>
            </a:r>
            <a:endParaRPr lang="en-US" sz="2058" dirty="0"/>
          </a:p>
        </p:txBody>
      </p:sp>
      <p:sp>
        <p:nvSpPr>
          <p:cNvPr id="9" name="Text 5"/>
          <p:cNvSpPr/>
          <p:nvPr/>
        </p:nvSpPr>
        <p:spPr>
          <a:xfrm>
            <a:off x="2348389" y="3641050"/>
            <a:ext cx="9933503" cy="1333024"/>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An image is a read-only template with instructions for creating a Docker container. Often, an image is based on another image, with some additional customization. For example, you may build an image which is based on the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ubuntu</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image, but installs the Apache web server and your application, as well as the configuration details needed to make your application run.</a:t>
            </a:r>
            <a:endParaRPr lang="en-US" sz="1750" dirty="0"/>
          </a:p>
        </p:txBody>
      </p:sp>
      <p:sp>
        <p:nvSpPr>
          <p:cNvPr id="10" name="Text 6"/>
          <p:cNvSpPr/>
          <p:nvPr/>
        </p:nvSpPr>
        <p:spPr>
          <a:xfrm>
            <a:off x="2348389" y="5223986"/>
            <a:ext cx="9933503" cy="1666280"/>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You might create your own images or you might only use those created by others and published in a registry. To build your own image, you create a Dockerfile with a simple syntax for defining the steps needed to create the image and run it. Each instruction in a Dockerfile creates a layer in the image. When you change the Dockerfile and rebuild the image, only those layers which have changed are rebuilt. This is part of what makes images so lightweight, small, and fast, when compared to other virtualization technologies.</a:t>
            </a:r>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a:t>
            </a:r>
            <a:endParaRPr lang="en-US" sz="1750" dirty="0"/>
          </a:p>
        </p:txBody>
      </p:sp>
      <p:pic>
        <p:nvPicPr>
          <p:cNvPr id="11" name="Image 2"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519952"/>
            <a:ext cx="4964668" cy="326827"/>
          </a:xfrm>
          <a:prstGeom prst="rect">
            <a:avLst/>
          </a:prstGeom>
          <a:noFill/>
          <a:ln/>
        </p:spPr>
        <p:txBody>
          <a:bodyPr wrap="none" rtlCol="0" anchor="t"/>
          <a:lstStyle/>
          <a:p>
            <a:pPr indent="0" marL="0">
              <a:lnSpc>
                <a:spcPts val="2573"/>
              </a:lnSpc>
              <a:buNone/>
            </a:pPr>
            <a:r>
              <a:rPr lang="en-US" sz="2058" b="1" spc="-41" kern="0" dirty="0">
                <a:solidFill>
                  <a:srgbClr val="FF75D3"/>
                </a:solidFill>
                <a:latin typeface="adonis-web" pitchFamily="34" charset="0"/>
                <a:ea typeface="adonis-web" pitchFamily="34" charset="-122"/>
                <a:cs typeface="adonis-web" pitchFamily="34" charset="-120"/>
              </a:rPr>
              <a:t>                                                                    </a:t>
            </a:r>
            <a:pPr indent="0" marL="0">
              <a:lnSpc>
                <a:spcPts val="2573"/>
              </a:lnSpc>
              <a:buNone/>
            </a:pPr>
            <a:r>
              <a:rPr lang="en-US" sz="2058" b="1" u="sng" spc="-41" kern="0" dirty="0">
                <a:solidFill>
                  <a:srgbClr val="AF41F0"/>
                </a:solidFill>
                <a:latin typeface="adonis-web" pitchFamily="34" charset="0"/>
                <a:ea typeface="adonis-web" pitchFamily="34" charset="-122"/>
                <a:cs typeface="adonis-web" pitchFamily="34" charset="-120"/>
                <a:hlinkClick r:id="rId3" invalidUrl="" action="" tgtFrame="" tooltip="" history="1" highlightClick="0" endSnd="0">
                  <a:extLst>
                    <a:ext uri="{A12FA001-AC4F-418D-AE19-62706E023703}">
                      <ahyp:hlinkClr xmlns:ahyp="http://schemas.microsoft.com/office/drawing/2018/hyperlinkcolor" val="tx"/>
                    </a:ext>
                  </a:extLst>
                </a:hlinkClick>
              </a:rPr>
              <a:t>Containers</a:t>
            </a:r>
            <a:endParaRPr lang="en-US" sz="2058" dirty="0"/>
          </a:p>
        </p:txBody>
      </p:sp>
      <p:pic>
        <p:nvPicPr>
          <p:cNvPr id="7" name="Image 2" descr="preencoded.png">    </p:cNvPr>
          <p:cNvPicPr>
            <a:picLocks noChangeAspect="1"/>
          </p:cNvPicPr>
          <p:nvPr/>
        </p:nvPicPr>
        <p:blipFill>
          <a:blip r:embed="rId4"/>
          <a:stretch>
            <a:fillRect/>
          </a:stretch>
        </p:blipFill>
        <p:spPr>
          <a:xfrm>
            <a:off x="4985623" y="2096691"/>
            <a:ext cx="4658916" cy="4029670"/>
          </a:xfrm>
          <a:prstGeom prst="rect">
            <a:avLst/>
          </a:prstGeom>
        </p:spPr>
      </p:pic>
      <p:sp>
        <p:nvSpPr>
          <p:cNvPr id="8" name="Text 3"/>
          <p:cNvSpPr/>
          <p:nvPr/>
        </p:nvSpPr>
        <p:spPr>
          <a:xfrm>
            <a:off x="2348389" y="6376273"/>
            <a:ext cx="9933503" cy="333256"/>
          </a:xfrm>
          <a:prstGeom prst="rect">
            <a:avLst/>
          </a:prstGeom>
          <a:noFill/>
          <a:ln/>
        </p:spPr>
        <p:txBody>
          <a:bodyPr wrap="none" rtlCol="0" anchor="t"/>
          <a:lstStyle/>
          <a:p>
            <a:pPr indent="0" marL="0">
              <a:lnSpc>
                <a:spcPts val="2624"/>
              </a:lnSpc>
              <a:buNone/>
            </a:pPr>
            <a:endParaRPr lang="en-US" sz="1750" dirty="0"/>
          </a:p>
        </p:txBody>
      </p:sp>
      <p:pic>
        <p:nvPicPr>
          <p:cNvPr id="9"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631758"/>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 container is a runnable instance of an image. You can create, start, stop, move, or delete a container using the Docker API or CLI. You can connect a container to one or more networks, attach storage to it, or even create a new image based on its current state.</a:t>
            </a:r>
            <a:endParaRPr lang="en-US" sz="1750" dirty="0"/>
          </a:p>
        </p:txBody>
      </p:sp>
      <p:sp>
        <p:nvSpPr>
          <p:cNvPr id="7" name="Text 3"/>
          <p:cNvSpPr/>
          <p:nvPr/>
        </p:nvSpPr>
        <p:spPr>
          <a:xfrm>
            <a:off x="2348389" y="3881438"/>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By default, a container is relatively well isolated from other containers and its host machine. You can control how isolated a container's network, storage, or other underlying subsystems are from other containers or from the host machine.</a:t>
            </a:r>
            <a:endParaRPr lang="en-US" sz="1750" dirty="0"/>
          </a:p>
        </p:txBody>
      </p:sp>
      <p:sp>
        <p:nvSpPr>
          <p:cNvPr id="8" name="Text 4"/>
          <p:cNvSpPr/>
          <p:nvPr/>
        </p:nvSpPr>
        <p:spPr>
          <a:xfrm>
            <a:off x="2348389" y="5131118"/>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 container is defined by its image as well as any configuration options you provide to it when you create or start it. When a container is removed, any changes to its state that aren't stored in persistent storage disappear.</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055251"/>
            <a:ext cx="4687014" cy="522803"/>
          </a:xfrm>
          <a:prstGeom prst="rect">
            <a:avLst/>
          </a:prstGeom>
          <a:noFill/>
          <a:ln/>
        </p:spPr>
        <p:txBody>
          <a:bodyPr wrap="none" rtlCol="0" anchor="t"/>
          <a:lstStyle/>
          <a:p>
            <a:pPr indent="0" marL="0">
              <a:lnSpc>
                <a:spcPts val="4117"/>
              </a:lnSpc>
              <a:buNone/>
            </a:pPr>
            <a:r>
              <a:rPr lang="en-US" sz="3293" b="1" u="sng" spc="-66" kern="0" dirty="0">
                <a:solidFill>
                  <a:srgbClr val="AF41F0"/>
                </a:solidFill>
                <a:latin typeface="adonis-web" pitchFamily="34" charset="0"/>
                <a:ea typeface="adonis-web" pitchFamily="34" charset="-122"/>
                <a:cs typeface="adonis-web" pitchFamily="34" charset="-120"/>
                <a:hlinkClick r:id="rId3" invalidUrl="" action="" tgtFrame="" tooltip="" history="1" highlightClick="0" endSnd="0">
                  <a:extLst>
                    <a:ext uri="{A12FA001-AC4F-418D-AE19-62706E023703}">
                      <ahyp:hlinkClr xmlns:ahyp="http://schemas.microsoft.com/office/drawing/2018/hyperlinkcolor" val="tx"/>
                    </a:ext>
                  </a:extLst>
                </a:hlinkClick>
              </a:rPr>
              <a:t>What can I use Docker for?</a:t>
            </a:r>
            <a:endParaRPr lang="en-US" sz="3293" dirty="0"/>
          </a:p>
        </p:txBody>
      </p:sp>
      <p:sp>
        <p:nvSpPr>
          <p:cNvPr id="7" name="Text 3"/>
          <p:cNvSpPr/>
          <p:nvPr/>
        </p:nvSpPr>
        <p:spPr>
          <a:xfrm>
            <a:off x="2348389" y="1800225"/>
            <a:ext cx="5741908" cy="392073"/>
          </a:xfrm>
          <a:prstGeom prst="rect">
            <a:avLst/>
          </a:prstGeom>
          <a:noFill/>
          <a:ln/>
        </p:spPr>
        <p:txBody>
          <a:bodyPr wrap="none" rtlCol="0" anchor="t"/>
          <a:lstStyle/>
          <a:p>
            <a:pPr indent="0" marL="0">
              <a:lnSpc>
                <a:spcPts val="3088"/>
              </a:lnSpc>
              <a:buNone/>
            </a:pPr>
            <a:r>
              <a:rPr lang="en-US" sz="2470" b="1" u="sng" spc="-49" kern="0" dirty="0">
                <a:solidFill>
                  <a:srgbClr val="AF41F0"/>
                </a:solidFill>
                <a:latin typeface="adonis-web" pitchFamily="34" charset="0"/>
                <a:ea typeface="adonis-web" pitchFamily="34" charset="-122"/>
                <a:cs typeface="adonis-web" pitchFamily="34" charset="-120"/>
                <a:hlinkClick r:id="rId4" invalidUrl="" action="" tgtFrame="" tooltip="" history="1" highlightClick="0" endSnd="0">
                  <a:extLst>
                    <a:ext uri="{A12FA001-AC4F-418D-AE19-62706E023703}">
                      <ahyp:hlinkClr xmlns:ahyp="http://schemas.microsoft.com/office/drawing/2018/hyperlinkcolor" val="tx"/>
                    </a:ext>
                  </a:extLst>
                </a:hlinkClick>
              </a:rPr>
              <a:t>Fast, consistent delivery of your applications</a:t>
            </a:r>
            <a:endParaRPr lang="en-US" sz="2470" dirty="0"/>
          </a:p>
        </p:txBody>
      </p:sp>
      <p:sp>
        <p:nvSpPr>
          <p:cNvPr id="8" name="Text 4"/>
          <p:cNvSpPr/>
          <p:nvPr/>
        </p:nvSpPr>
        <p:spPr>
          <a:xfrm>
            <a:off x="2348389" y="2525554"/>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streamlines the development lifecycle by allowing developers to work in standardized environments using local containers which provide your applications and services. Containers are great for continuous integration and continuous delivery (CI/CD) workflows.</a:t>
            </a:r>
            <a:endParaRPr lang="en-US" sz="1750" dirty="0"/>
          </a:p>
        </p:txBody>
      </p:sp>
      <p:sp>
        <p:nvSpPr>
          <p:cNvPr id="9" name="Text 5"/>
          <p:cNvSpPr/>
          <p:nvPr/>
        </p:nvSpPr>
        <p:spPr>
          <a:xfrm>
            <a:off x="2348389" y="3775234"/>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Consider the following example scenario:</a:t>
            </a:r>
            <a:endParaRPr lang="en-US" sz="1750" dirty="0"/>
          </a:p>
        </p:txBody>
      </p:sp>
      <p:sp>
        <p:nvSpPr>
          <p:cNvPr id="10" name="Text 6"/>
          <p:cNvSpPr/>
          <p:nvPr/>
        </p:nvSpPr>
        <p:spPr>
          <a:xfrm>
            <a:off x="2703790" y="4358402"/>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Your developers write code locally and share their work with their colleagues using Docker containers.</a:t>
            </a:r>
            <a:endParaRPr lang="en-US" sz="1750" dirty="0"/>
          </a:p>
        </p:txBody>
      </p:sp>
      <p:sp>
        <p:nvSpPr>
          <p:cNvPr id="11" name="Text 7"/>
          <p:cNvSpPr/>
          <p:nvPr/>
        </p:nvSpPr>
        <p:spPr>
          <a:xfrm>
            <a:off x="2703790" y="4769406"/>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They use Docker to push their applications into a test environment and run automated and manual tests.</a:t>
            </a:r>
            <a:endParaRPr lang="en-US" sz="1750" dirty="0"/>
          </a:p>
        </p:txBody>
      </p:sp>
      <p:sp>
        <p:nvSpPr>
          <p:cNvPr id="12" name="Text 8"/>
          <p:cNvSpPr/>
          <p:nvPr/>
        </p:nvSpPr>
        <p:spPr>
          <a:xfrm>
            <a:off x="2703790" y="5180409"/>
            <a:ext cx="9578102"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When developers find bugs, they can fix them in the development environment and redeploy them to the test environment for testing and validation.</a:t>
            </a:r>
            <a:endParaRPr lang="en-US" sz="1750" dirty="0"/>
          </a:p>
        </p:txBody>
      </p:sp>
      <p:sp>
        <p:nvSpPr>
          <p:cNvPr id="13" name="Text 9"/>
          <p:cNvSpPr/>
          <p:nvPr/>
        </p:nvSpPr>
        <p:spPr>
          <a:xfrm>
            <a:off x="2703790" y="5924669"/>
            <a:ext cx="9578102"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When testing is complete, getting the fix to the customer is as simple as pushing the updated image to the production environment.</a:t>
            </a:r>
            <a:endParaRPr lang="en-US" sz="1750" dirty="0"/>
          </a:p>
        </p:txBody>
      </p:sp>
      <p:sp>
        <p:nvSpPr>
          <p:cNvPr id="14" name="Text 10"/>
          <p:cNvSpPr/>
          <p:nvPr/>
        </p:nvSpPr>
        <p:spPr>
          <a:xfrm>
            <a:off x="2348389" y="684109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b="1" spc="-35" kern="0" dirty="0">
                <a:solidFill>
                  <a:srgbClr val="F44444"/>
                </a:solidFill>
                <a:latin typeface="Source Sans Pro" pitchFamily="34" charset="0"/>
                <a:ea typeface="Source Sans Pro" pitchFamily="34" charset="-122"/>
                <a:cs typeface="Source Sans Pro" pitchFamily="34" charset="-120"/>
              </a:rPr>
              <a:t>Lets do overview</a:t>
            </a:r>
            <a:endParaRPr lang="en-US" sz="1750" dirty="0"/>
          </a:p>
        </p:txBody>
      </p:sp>
      <p:pic>
        <p:nvPicPr>
          <p:cNvPr id="15" name="Image 2"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496973"/>
            <a:ext cx="6833235" cy="653415"/>
          </a:xfrm>
          <a:prstGeom prst="rect">
            <a:avLst/>
          </a:prstGeom>
          <a:noFill/>
          <a:ln/>
        </p:spPr>
        <p:txBody>
          <a:bodyPr wrap="none" rtlCol="0" anchor="t"/>
          <a:lstStyle/>
          <a:p>
            <a:pPr indent="0" marL="0">
              <a:lnSpc>
                <a:spcPts val="5146"/>
              </a:lnSpc>
              <a:buNone/>
            </a:pPr>
            <a:r>
              <a:rPr lang="en-US" sz="4117" b="1" spc="-82" kern="0" dirty="0">
                <a:solidFill>
                  <a:srgbClr val="FF75D3"/>
                </a:solidFill>
                <a:latin typeface="adonis-web" pitchFamily="34" charset="0"/>
                <a:ea typeface="adonis-web" pitchFamily="34" charset="-122"/>
                <a:cs typeface="adonis-web" pitchFamily="34" charset="-120"/>
              </a:rPr>
              <a:t>                         Practical Oriented </a:t>
            </a:r>
            <a:endParaRPr lang="en-US" sz="4117" dirty="0"/>
          </a:p>
        </p:txBody>
      </p:sp>
      <p:sp>
        <p:nvSpPr>
          <p:cNvPr id="7" name="Text 3"/>
          <p:cNvSpPr/>
          <p:nvPr/>
        </p:nvSpPr>
        <p:spPr>
          <a:xfrm>
            <a:off x="2348389" y="2483644"/>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Dockerfile</a:t>
            </a:r>
            <a:endParaRPr lang="en-US" sz="2187" dirty="0"/>
          </a:p>
        </p:txBody>
      </p:sp>
      <p:sp>
        <p:nvSpPr>
          <p:cNvPr id="8" name="Text 4"/>
          <p:cNvSpPr/>
          <p:nvPr/>
        </p:nvSpPr>
        <p:spPr>
          <a:xfrm>
            <a:off x="2348389" y="3150156"/>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can build images automatically by reading the instructions from a Dockerfile. A Dockerfile is a text document that contains all the commands a user could call on the command line to assemble an image.</a:t>
            </a:r>
            <a:endParaRPr lang="en-US" sz="1750" dirty="0"/>
          </a:p>
        </p:txBody>
      </p:sp>
      <p:sp>
        <p:nvSpPr>
          <p:cNvPr id="9" name="Text 5"/>
          <p:cNvSpPr/>
          <p:nvPr/>
        </p:nvSpPr>
        <p:spPr>
          <a:xfrm>
            <a:off x="2348389" y="4066580"/>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Dockerfile Syntax</a:t>
            </a:r>
            <a:endParaRPr lang="en-US" sz="1750" dirty="0"/>
          </a:p>
        </p:txBody>
      </p:sp>
      <p:sp>
        <p:nvSpPr>
          <p:cNvPr id="10" name="Text 6"/>
          <p:cNvSpPr/>
          <p:nvPr/>
        </p:nvSpPr>
        <p:spPr>
          <a:xfrm>
            <a:off x="2348389" y="4649748"/>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FROM: Specifies the base image for the Docker image.</a:t>
            </a:r>
            <a:endParaRPr lang="en-US" sz="1750" dirty="0"/>
          </a:p>
        </p:txBody>
      </p:sp>
      <p:sp>
        <p:nvSpPr>
          <p:cNvPr id="11" name="Text 7"/>
          <p:cNvSpPr/>
          <p:nvPr/>
        </p:nvSpPr>
        <p:spPr>
          <a:xfrm>
            <a:off x="2348389" y="5232916"/>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FROM image_name:tag   </a:t>
            </a:r>
            <a:endParaRPr lang="en-US" sz="1750" dirty="0"/>
          </a:p>
        </p:txBody>
      </p:sp>
      <p:sp>
        <p:nvSpPr>
          <p:cNvPr id="12" name="Text 8"/>
          <p:cNvSpPr/>
          <p:nvPr/>
        </p:nvSpPr>
        <p:spPr>
          <a:xfrm>
            <a:off x="2348389" y="5816084"/>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 Example </a:t>
            </a:r>
            <a:endParaRPr lang="en-US" sz="1750" dirty="0"/>
          </a:p>
        </p:txBody>
      </p:sp>
      <p:sp>
        <p:nvSpPr>
          <p:cNvPr id="13" name="Text 9"/>
          <p:cNvSpPr/>
          <p:nvPr/>
        </p:nvSpPr>
        <p:spPr>
          <a:xfrm>
            <a:off x="2348389" y="6399252"/>
            <a:ext cx="9933503" cy="333256"/>
          </a:xfrm>
          <a:prstGeom prst="rect">
            <a:avLst/>
          </a:prstGeom>
          <a:noFill/>
          <a:ln/>
        </p:spPr>
        <p:txBody>
          <a:bodyPr wrap="none" rtlCol="0" anchor="t"/>
          <a:lstStyle/>
          <a:p>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FROM</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ubuntu:20.04 </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00703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WORKDIR: Sets the working directory for subsequent instructions.</a:t>
            </a:r>
            <a:endParaRPr lang="en-US" sz="1750" dirty="0"/>
          </a:p>
        </p:txBody>
      </p:sp>
      <p:sp>
        <p:nvSpPr>
          <p:cNvPr id="7" name="Text 3"/>
          <p:cNvSpPr/>
          <p:nvPr/>
        </p:nvSpPr>
        <p:spPr>
          <a:xfrm>
            <a:off x="2348389" y="259020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WORKDIR /path/to/directory</a:t>
            </a:r>
            <a:endParaRPr lang="en-US" sz="1750" dirty="0"/>
          </a:p>
        </p:txBody>
      </p:sp>
      <p:sp>
        <p:nvSpPr>
          <p:cNvPr id="8" name="Text 4"/>
          <p:cNvSpPr/>
          <p:nvPr/>
        </p:nvSpPr>
        <p:spPr>
          <a:xfrm>
            <a:off x="2348389" y="317337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 Example </a:t>
            </a:r>
            <a:endParaRPr lang="en-US" sz="1750" dirty="0"/>
          </a:p>
        </p:txBody>
      </p:sp>
      <p:sp>
        <p:nvSpPr>
          <p:cNvPr id="9" name="Text 5"/>
          <p:cNvSpPr/>
          <p:nvPr/>
        </p:nvSpPr>
        <p:spPr>
          <a:xfrm>
            <a:off x="2348389" y="3756541"/>
            <a:ext cx="9933503" cy="333256"/>
          </a:xfrm>
          <a:prstGeom prst="rect">
            <a:avLst/>
          </a:prstGeom>
          <a:noFill/>
          <a:ln/>
        </p:spPr>
        <p:txBody>
          <a:bodyPr wrap="none" rtlCol="0" anchor="t"/>
          <a:lstStyle/>
          <a:p>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WORKDIR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/app</a:t>
            </a:r>
            <a:endParaRPr lang="en-US" sz="1750" dirty="0"/>
          </a:p>
        </p:txBody>
      </p:sp>
      <p:sp>
        <p:nvSpPr>
          <p:cNvPr id="10" name="Text 6"/>
          <p:cNvSpPr/>
          <p:nvPr/>
        </p:nvSpPr>
        <p:spPr>
          <a:xfrm>
            <a:off x="2348389" y="433970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COPY: Copies files or directories from the build context to the container.</a:t>
            </a:r>
            <a:endParaRPr lang="en-US" sz="1750" dirty="0"/>
          </a:p>
        </p:txBody>
      </p:sp>
      <p:sp>
        <p:nvSpPr>
          <p:cNvPr id="11" name="Text 7"/>
          <p:cNvSpPr/>
          <p:nvPr/>
        </p:nvSpPr>
        <p:spPr>
          <a:xfrm>
            <a:off x="2348389" y="492287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COPY host_source_path container_destination_path </a:t>
            </a:r>
            <a:endParaRPr lang="en-US" sz="1750" dirty="0"/>
          </a:p>
        </p:txBody>
      </p:sp>
      <p:sp>
        <p:nvSpPr>
          <p:cNvPr id="12" name="Text 8"/>
          <p:cNvSpPr/>
          <p:nvPr/>
        </p:nvSpPr>
        <p:spPr>
          <a:xfrm>
            <a:off x="2348389" y="550604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Example</a:t>
            </a:r>
            <a:endParaRPr lang="en-US" sz="1750" dirty="0"/>
          </a:p>
        </p:txBody>
      </p:sp>
      <p:sp>
        <p:nvSpPr>
          <p:cNvPr id="13" name="Text 9"/>
          <p:cNvSpPr/>
          <p:nvPr/>
        </p:nvSpPr>
        <p:spPr>
          <a:xfrm>
            <a:off x="2348389" y="608921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COPY</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 .</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00703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Executes commands in the shell. </a:t>
            </a:r>
            <a:endParaRPr lang="en-US" sz="1750" dirty="0"/>
          </a:p>
        </p:txBody>
      </p:sp>
      <p:sp>
        <p:nvSpPr>
          <p:cNvPr id="7" name="Text 3"/>
          <p:cNvSpPr/>
          <p:nvPr/>
        </p:nvSpPr>
        <p:spPr>
          <a:xfrm>
            <a:off x="2348389" y="259020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command1  &amp;&amp; command2 </a:t>
            </a:r>
            <a:endParaRPr lang="en-US" sz="1750" dirty="0"/>
          </a:p>
        </p:txBody>
      </p:sp>
      <p:sp>
        <p:nvSpPr>
          <p:cNvPr id="8" name="Text 4"/>
          <p:cNvSpPr/>
          <p:nvPr/>
        </p:nvSpPr>
        <p:spPr>
          <a:xfrm>
            <a:off x="2348389" y="317337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Example</a:t>
            </a:r>
            <a:endParaRPr lang="en-US" sz="1750" dirty="0"/>
          </a:p>
        </p:txBody>
      </p:sp>
      <p:sp>
        <p:nvSpPr>
          <p:cNvPr id="9" name="Text 5"/>
          <p:cNvSpPr/>
          <p:nvPr/>
        </p:nvSpPr>
        <p:spPr>
          <a:xfrm>
            <a:off x="2348389" y="3756541"/>
            <a:ext cx="9933503" cy="333256"/>
          </a:xfrm>
          <a:prstGeom prst="rect">
            <a:avLst/>
          </a:prstGeom>
          <a:noFill/>
          <a:ln/>
        </p:spPr>
        <p:txBody>
          <a:bodyPr wrap="none" rtlCol="0" anchor="t"/>
          <a:lstStyle/>
          <a:p>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 RUN</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apt-get update  &amp;&amp; apt-get install -y curl</a:t>
            </a:r>
            <a:endParaRPr lang="en-US" sz="1750" dirty="0"/>
          </a:p>
        </p:txBody>
      </p:sp>
      <p:sp>
        <p:nvSpPr>
          <p:cNvPr id="10" name="Text 6"/>
          <p:cNvSpPr/>
          <p:nvPr/>
        </p:nvSpPr>
        <p:spPr>
          <a:xfrm>
            <a:off x="2348389" y="433970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ENV: Sets environment variables in the image. </a:t>
            </a:r>
            <a:endParaRPr lang="en-US" sz="1750" dirty="0"/>
          </a:p>
        </p:txBody>
      </p:sp>
      <p:sp>
        <p:nvSpPr>
          <p:cNvPr id="11" name="Text 7"/>
          <p:cNvSpPr/>
          <p:nvPr/>
        </p:nvSpPr>
        <p:spPr>
          <a:xfrm>
            <a:off x="2348389" y="492287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ENV KEY=VALUE</a:t>
            </a:r>
            <a:endParaRPr lang="en-US" sz="1750" dirty="0"/>
          </a:p>
        </p:txBody>
      </p:sp>
      <p:sp>
        <p:nvSpPr>
          <p:cNvPr id="12" name="Text 8"/>
          <p:cNvSpPr/>
          <p:nvPr/>
        </p:nvSpPr>
        <p:spPr>
          <a:xfrm>
            <a:off x="2348389" y="550604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 Example</a:t>
            </a:r>
            <a:endParaRPr lang="en-US" sz="1750" dirty="0"/>
          </a:p>
        </p:txBody>
      </p:sp>
      <p:sp>
        <p:nvSpPr>
          <p:cNvPr id="13" name="Text 9"/>
          <p:cNvSpPr/>
          <p:nvPr/>
        </p:nvSpPr>
        <p:spPr>
          <a:xfrm>
            <a:off x="2348389" y="608921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ENV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NODE_VERSION=14</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00703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EXPOSE: Informs Docker that the container listens on specified network ports at runtime.</a:t>
            </a:r>
            <a:endParaRPr lang="en-US" sz="1750" dirty="0"/>
          </a:p>
        </p:txBody>
      </p:sp>
      <p:sp>
        <p:nvSpPr>
          <p:cNvPr id="7" name="Text 3"/>
          <p:cNvSpPr/>
          <p:nvPr/>
        </p:nvSpPr>
        <p:spPr>
          <a:xfrm>
            <a:off x="2348389" y="259020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EXPOSE port</a:t>
            </a:r>
            <a:endParaRPr lang="en-US" sz="1750" dirty="0"/>
          </a:p>
        </p:txBody>
      </p:sp>
      <p:sp>
        <p:nvSpPr>
          <p:cNvPr id="8" name="Text 4"/>
          <p:cNvSpPr/>
          <p:nvPr/>
        </p:nvSpPr>
        <p:spPr>
          <a:xfrm>
            <a:off x="2348389" y="317337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 Example </a:t>
            </a:r>
            <a:endParaRPr lang="en-US" sz="1750" dirty="0"/>
          </a:p>
        </p:txBody>
      </p:sp>
      <p:sp>
        <p:nvSpPr>
          <p:cNvPr id="9" name="Text 5"/>
          <p:cNvSpPr/>
          <p:nvPr/>
        </p:nvSpPr>
        <p:spPr>
          <a:xfrm>
            <a:off x="2348389" y="3756541"/>
            <a:ext cx="9933503" cy="333256"/>
          </a:xfrm>
          <a:prstGeom prst="rect">
            <a:avLst/>
          </a:prstGeom>
          <a:noFill/>
          <a:ln/>
        </p:spPr>
        <p:txBody>
          <a:bodyPr wrap="none" rtlCol="0" anchor="t"/>
          <a:lstStyle/>
          <a:p>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EXPOSE</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8080</a:t>
            </a:r>
            <a:endParaRPr lang="en-US" sz="1750" dirty="0"/>
          </a:p>
        </p:txBody>
      </p:sp>
      <p:sp>
        <p:nvSpPr>
          <p:cNvPr id="10" name="Text 6"/>
          <p:cNvSpPr/>
          <p:nvPr/>
        </p:nvSpPr>
        <p:spPr>
          <a:xfrm>
            <a:off x="2348389" y="433970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CMD: Provides default commands or parameters for an executing container.</a:t>
            </a:r>
            <a:endParaRPr lang="en-US" sz="1750" dirty="0"/>
          </a:p>
        </p:txBody>
      </p:sp>
      <p:sp>
        <p:nvSpPr>
          <p:cNvPr id="11" name="Text 7"/>
          <p:cNvSpPr/>
          <p:nvPr/>
        </p:nvSpPr>
        <p:spPr>
          <a:xfrm>
            <a:off x="2348389" y="492287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CMD ["executable","param1","param2"] </a:t>
            </a:r>
            <a:endParaRPr lang="en-US" sz="1750" dirty="0"/>
          </a:p>
        </p:txBody>
      </p:sp>
      <p:sp>
        <p:nvSpPr>
          <p:cNvPr id="12" name="Text 8"/>
          <p:cNvSpPr/>
          <p:nvPr/>
        </p:nvSpPr>
        <p:spPr>
          <a:xfrm>
            <a:off x="2348389" y="550604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Example</a:t>
            </a:r>
            <a:endParaRPr lang="en-US" sz="1750" dirty="0"/>
          </a:p>
        </p:txBody>
      </p:sp>
      <p:sp>
        <p:nvSpPr>
          <p:cNvPr id="13" name="Text 9"/>
          <p:cNvSpPr/>
          <p:nvPr/>
        </p:nvSpPr>
        <p:spPr>
          <a:xfrm>
            <a:off x="2348389" y="608921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CMD</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["npm", "start"]</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00703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ENTRYPOINT: Configures a container that will run as an executable.</a:t>
            </a:r>
            <a:endParaRPr lang="en-US" sz="1750" dirty="0"/>
          </a:p>
        </p:txBody>
      </p:sp>
      <p:sp>
        <p:nvSpPr>
          <p:cNvPr id="7" name="Text 3"/>
          <p:cNvSpPr/>
          <p:nvPr/>
        </p:nvSpPr>
        <p:spPr>
          <a:xfrm>
            <a:off x="2348389" y="259020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ENTRYPOINT ["executable","param1","param2"]</a:t>
            </a:r>
            <a:endParaRPr lang="en-US" sz="1750" dirty="0"/>
          </a:p>
        </p:txBody>
      </p:sp>
      <p:sp>
        <p:nvSpPr>
          <p:cNvPr id="8" name="Text 4"/>
          <p:cNvSpPr/>
          <p:nvPr/>
        </p:nvSpPr>
        <p:spPr>
          <a:xfrm>
            <a:off x="2348389" y="317337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 Example </a:t>
            </a:r>
            <a:endParaRPr lang="en-US" sz="1750" dirty="0"/>
          </a:p>
        </p:txBody>
      </p:sp>
      <p:sp>
        <p:nvSpPr>
          <p:cNvPr id="9" name="Text 5"/>
          <p:cNvSpPr/>
          <p:nvPr/>
        </p:nvSpPr>
        <p:spPr>
          <a:xfrm>
            <a:off x="2348389" y="3756541"/>
            <a:ext cx="9933503" cy="333256"/>
          </a:xfrm>
          <a:prstGeom prst="rect">
            <a:avLst/>
          </a:prstGeom>
          <a:noFill/>
          <a:ln/>
        </p:spPr>
        <p:txBody>
          <a:bodyPr wrap="none" rtlCol="0" anchor="t"/>
          <a:lstStyle/>
          <a:p>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ENTRYPOINT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["node", "app.js"]</a:t>
            </a:r>
            <a:endParaRPr lang="en-US" sz="1750" dirty="0"/>
          </a:p>
        </p:txBody>
      </p:sp>
      <p:sp>
        <p:nvSpPr>
          <p:cNvPr id="10" name="Text 6"/>
          <p:cNvSpPr/>
          <p:nvPr/>
        </p:nvSpPr>
        <p:spPr>
          <a:xfrm>
            <a:off x="2348389" y="433970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ARG: Defines variables that users can pass at build-time to the builder with the docker build command.</a:t>
            </a:r>
            <a:endParaRPr lang="en-US" sz="1750" dirty="0"/>
          </a:p>
        </p:txBody>
      </p:sp>
      <p:sp>
        <p:nvSpPr>
          <p:cNvPr id="11" name="Text 7"/>
          <p:cNvSpPr/>
          <p:nvPr/>
        </p:nvSpPr>
        <p:spPr>
          <a:xfrm>
            <a:off x="2348389" y="492287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ARG VARIABLE_NAME =default_value</a:t>
            </a:r>
            <a:endParaRPr lang="en-US" sz="1750" dirty="0"/>
          </a:p>
        </p:txBody>
      </p:sp>
      <p:sp>
        <p:nvSpPr>
          <p:cNvPr id="12" name="Text 8"/>
          <p:cNvSpPr/>
          <p:nvPr/>
        </p:nvSpPr>
        <p:spPr>
          <a:xfrm>
            <a:off x="2348389" y="550604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 Example </a:t>
            </a:r>
            <a:endParaRPr lang="en-US" sz="1750" dirty="0"/>
          </a:p>
        </p:txBody>
      </p:sp>
      <p:sp>
        <p:nvSpPr>
          <p:cNvPr id="13" name="Text 9"/>
          <p:cNvSpPr/>
          <p:nvPr/>
        </p:nvSpPr>
        <p:spPr>
          <a:xfrm>
            <a:off x="2348389" y="6089213"/>
            <a:ext cx="9933503" cy="333256"/>
          </a:xfrm>
          <a:prstGeom prst="rect">
            <a:avLst/>
          </a:prstGeom>
          <a:noFill/>
          <a:ln/>
        </p:spPr>
        <p:txBody>
          <a:bodyPr wrap="none" rtlCol="0" anchor="t"/>
          <a:lstStyle/>
          <a:p>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ARG VERSION</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=latest</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00703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VOLUME: Creates a mount point for external volumes or other containers.</a:t>
            </a:r>
            <a:endParaRPr lang="en-US" sz="1750" dirty="0"/>
          </a:p>
        </p:txBody>
      </p:sp>
      <p:sp>
        <p:nvSpPr>
          <p:cNvPr id="7" name="Text 3"/>
          <p:cNvSpPr/>
          <p:nvPr/>
        </p:nvSpPr>
        <p:spPr>
          <a:xfrm>
            <a:off x="2348389" y="259020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VOLUME /path/to/volume</a:t>
            </a:r>
            <a:endParaRPr lang="en-US" sz="1750" dirty="0"/>
          </a:p>
        </p:txBody>
      </p:sp>
      <p:sp>
        <p:nvSpPr>
          <p:cNvPr id="8" name="Text 4"/>
          <p:cNvSpPr/>
          <p:nvPr/>
        </p:nvSpPr>
        <p:spPr>
          <a:xfrm>
            <a:off x="2348389" y="317337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 Example </a:t>
            </a:r>
            <a:endParaRPr lang="en-US" sz="1750" dirty="0"/>
          </a:p>
        </p:txBody>
      </p:sp>
      <p:sp>
        <p:nvSpPr>
          <p:cNvPr id="9" name="Text 5"/>
          <p:cNvSpPr/>
          <p:nvPr/>
        </p:nvSpPr>
        <p:spPr>
          <a:xfrm>
            <a:off x="2348389" y="3756541"/>
            <a:ext cx="9933503" cy="333256"/>
          </a:xfrm>
          <a:prstGeom prst="rect">
            <a:avLst/>
          </a:prstGeom>
          <a:noFill/>
          <a:ln/>
        </p:spPr>
        <p:txBody>
          <a:bodyPr wrap="none" rtlCol="0" anchor="t"/>
          <a:lstStyle/>
          <a:p>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VOLUME</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/data</a:t>
            </a:r>
            <a:endParaRPr lang="en-US" sz="1750" dirty="0"/>
          </a:p>
        </p:txBody>
      </p:sp>
      <p:sp>
        <p:nvSpPr>
          <p:cNvPr id="10" name="Text 6"/>
          <p:cNvSpPr/>
          <p:nvPr/>
        </p:nvSpPr>
        <p:spPr>
          <a:xfrm>
            <a:off x="2348389" y="433970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LABEL: Adds metadata to an image in the form of key-value pairs.</a:t>
            </a:r>
            <a:endParaRPr lang="en-US" sz="1750" dirty="0"/>
          </a:p>
        </p:txBody>
      </p:sp>
      <p:sp>
        <p:nvSpPr>
          <p:cNvPr id="11" name="Text 7"/>
          <p:cNvSpPr/>
          <p:nvPr/>
        </p:nvSpPr>
        <p:spPr>
          <a:xfrm>
            <a:off x="2348389" y="492287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LABEL key="value" </a:t>
            </a:r>
            <a:endParaRPr lang="en-US" sz="1750" dirty="0"/>
          </a:p>
        </p:txBody>
      </p:sp>
      <p:sp>
        <p:nvSpPr>
          <p:cNvPr id="12" name="Text 8"/>
          <p:cNvSpPr/>
          <p:nvPr/>
        </p:nvSpPr>
        <p:spPr>
          <a:xfrm>
            <a:off x="2348389" y="550604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Example</a:t>
            </a:r>
            <a:endParaRPr lang="en-US" sz="1750" dirty="0"/>
          </a:p>
        </p:txBody>
      </p:sp>
      <p:sp>
        <p:nvSpPr>
          <p:cNvPr id="13" name="Text 9"/>
          <p:cNvSpPr/>
          <p:nvPr/>
        </p:nvSpPr>
        <p:spPr>
          <a:xfrm>
            <a:off x="2348389" y="608921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LABEL version</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="1.0" maintainer="Adrian"</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703790" y="1609487"/>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Docker is an open platform for developing, shipping, and running applications.</a:t>
            </a:r>
            <a:endParaRPr lang="en-US" sz="1750" dirty="0"/>
          </a:p>
        </p:txBody>
      </p:sp>
      <p:sp>
        <p:nvSpPr>
          <p:cNvPr id="7" name="Text 3"/>
          <p:cNvSpPr/>
          <p:nvPr/>
        </p:nvSpPr>
        <p:spPr>
          <a:xfrm>
            <a:off x="2703790" y="2020491"/>
            <a:ext cx="9578102"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 Docker enables you to separate your applications from your infrastructure so you can deliver software quickly. </a:t>
            </a:r>
            <a:endParaRPr lang="en-US" sz="1750" dirty="0"/>
          </a:p>
        </p:txBody>
      </p:sp>
      <p:sp>
        <p:nvSpPr>
          <p:cNvPr id="8" name="Text 4"/>
          <p:cNvSpPr/>
          <p:nvPr/>
        </p:nvSpPr>
        <p:spPr>
          <a:xfrm>
            <a:off x="2703790" y="2764750"/>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With Docker, you can manage your infrastructure in the same ways you manage your applications. </a:t>
            </a:r>
            <a:endParaRPr lang="en-US" sz="1750" dirty="0"/>
          </a:p>
        </p:txBody>
      </p:sp>
      <p:sp>
        <p:nvSpPr>
          <p:cNvPr id="9" name="Text 5"/>
          <p:cNvSpPr/>
          <p:nvPr/>
        </p:nvSpPr>
        <p:spPr>
          <a:xfrm>
            <a:off x="2703790" y="3175754"/>
            <a:ext cx="9578102"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By taking advantage of Docker's methodologies for shipping, testing, and deploying code, you can significantly reduce the delay between writing code and running it in production.</a:t>
            </a:r>
            <a:endParaRPr lang="en-US" sz="1750" dirty="0"/>
          </a:p>
        </p:txBody>
      </p:sp>
      <p:sp>
        <p:nvSpPr>
          <p:cNvPr id="10" name="Text 6"/>
          <p:cNvSpPr/>
          <p:nvPr/>
        </p:nvSpPr>
        <p:spPr>
          <a:xfrm>
            <a:off x="2348389" y="4175522"/>
            <a:ext cx="4182547" cy="522803"/>
          </a:xfrm>
          <a:prstGeom prst="rect">
            <a:avLst/>
          </a:prstGeom>
          <a:noFill/>
          <a:ln/>
        </p:spPr>
        <p:txBody>
          <a:bodyPr wrap="none" rtlCol="0" anchor="t"/>
          <a:lstStyle/>
          <a:p>
            <a:pPr indent="0" marL="0">
              <a:lnSpc>
                <a:spcPts val="4117"/>
              </a:lnSpc>
              <a:buNone/>
            </a:pPr>
            <a:r>
              <a:rPr lang="en-US" sz="3293" b="1" u="sng" spc="-66" kern="0" dirty="0">
                <a:solidFill>
                  <a:srgbClr val="AF41F0"/>
                </a:solidFill>
                <a:latin typeface="adonis-web" pitchFamily="34" charset="0"/>
                <a:ea typeface="adonis-web" pitchFamily="34" charset="-122"/>
                <a:cs typeface="adonis-web" pitchFamily="34" charset="-120"/>
                <a:hlinkClick r:id="rId3" invalidUrl="" action="" tgtFrame="" tooltip="" history="1" highlightClick="0" endSnd="0">
                  <a:extLst>
                    <a:ext uri="{A12FA001-AC4F-418D-AE19-62706E023703}">
                      <ahyp:hlinkClr xmlns:ahyp="http://schemas.microsoft.com/office/drawing/2018/hyperlinkcolor" val="tx"/>
                    </a:ext>
                  </a:extLst>
                </a:hlinkClick>
              </a:rPr>
              <a:t>The Docker platform</a:t>
            </a:r>
            <a:endParaRPr lang="en-US" sz="3293" dirty="0"/>
          </a:p>
        </p:txBody>
      </p:sp>
      <p:sp>
        <p:nvSpPr>
          <p:cNvPr id="11" name="Text 7"/>
          <p:cNvSpPr/>
          <p:nvPr/>
        </p:nvSpPr>
        <p:spPr>
          <a:xfrm>
            <a:off x="2348389" y="5031581"/>
            <a:ext cx="9933503" cy="1666280"/>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provides the ability to package and run an application in a loosely isolated environment called a container. The isolation and security lets you run many containers simultaneously on a given host. Containers are lightweight and contain everything needed to run the application, so you don't need to rely on what's installed on the host. You can share containers while you work, and be sure that everyone you share with gets the same container that works in the same way.</a:t>
            </a:r>
            <a:endParaRPr lang="en-US" sz="1750" dirty="0"/>
          </a:p>
        </p:txBody>
      </p:sp>
      <p:pic>
        <p:nvPicPr>
          <p:cNvPr id="12"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00703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USER: Specifies the username or UID to use when running the image.</a:t>
            </a:r>
            <a:endParaRPr lang="en-US" sz="1750" dirty="0"/>
          </a:p>
        </p:txBody>
      </p:sp>
      <p:sp>
        <p:nvSpPr>
          <p:cNvPr id="7" name="Text 3"/>
          <p:cNvSpPr/>
          <p:nvPr/>
        </p:nvSpPr>
        <p:spPr>
          <a:xfrm>
            <a:off x="2348389" y="259020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USER user_name</a:t>
            </a:r>
            <a:endParaRPr lang="en-US" sz="1750" dirty="0"/>
          </a:p>
        </p:txBody>
      </p:sp>
      <p:sp>
        <p:nvSpPr>
          <p:cNvPr id="8" name="Text 4"/>
          <p:cNvSpPr/>
          <p:nvPr/>
        </p:nvSpPr>
        <p:spPr>
          <a:xfrm>
            <a:off x="2348389" y="317337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 Example </a:t>
            </a:r>
            <a:endParaRPr lang="en-US" sz="1750" dirty="0"/>
          </a:p>
        </p:txBody>
      </p:sp>
      <p:sp>
        <p:nvSpPr>
          <p:cNvPr id="9" name="Text 5"/>
          <p:cNvSpPr/>
          <p:nvPr/>
        </p:nvSpPr>
        <p:spPr>
          <a:xfrm>
            <a:off x="2348389" y="3756541"/>
            <a:ext cx="9933503" cy="333256"/>
          </a:xfrm>
          <a:prstGeom prst="rect">
            <a:avLst/>
          </a:prstGeom>
          <a:noFill/>
          <a:ln/>
        </p:spPr>
        <p:txBody>
          <a:bodyPr wrap="none" rtlCol="0" anchor="t"/>
          <a:lstStyle/>
          <a:p>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USER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app</a:t>
            </a:r>
            <a:endParaRPr lang="en-US" sz="1750" dirty="0"/>
          </a:p>
        </p:txBody>
      </p:sp>
      <p:sp>
        <p:nvSpPr>
          <p:cNvPr id="10" name="Text 6"/>
          <p:cNvSpPr/>
          <p:nvPr/>
        </p:nvSpPr>
        <p:spPr>
          <a:xfrm>
            <a:off x="2348389" y="433970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ADD: Copies files or directories and can extract tarballs in the process.</a:t>
            </a:r>
            <a:endParaRPr lang="en-US" sz="1750" dirty="0"/>
          </a:p>
        </p:txBody>
      </p:sp>
      <p:sp>
        <p:nvSpPr>
          <p:cNvPr id="11" name="Text 7"/>
          <p:cNvSpPr/>
          <p:nvPr/>
        </p:nvSpPr>
        <p:spPr>
          <a:xfrm>
            <a:off x="2348389" y="492287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ADD source_path destination_path</a:t>
            </a:r>
            <a:endParaRPr lang="en-US" sz="1750" dirty="0"/>
          </a:p>
        </p:txBody>
      </p:sp>
      <p:sp>
        <p:nvSpPr>
          <p:cNvPr id="12" name="Text 8"/>
          <p:cNvSpPr/>
          <p:nvPr/>
        </p:nvSpPr>
        <p:spPr>
          <a:xfrm>
            <a:off x="2348389" y="550604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Example </a:t>
            </a:r>
            <a:endParaRPr lang="en-US" sz="1750" dirty="0"/>
          </a:p>
        </p:txBody>
      </p:sp>
      <p:sp>
        <p:nvSpPr>
          <p:cNvPr id="13" name="Text 9"/>
          <p:cNvSpPr/>
          <p:nvPr/>
        </p:nvSpPr>
        <p:spPr>
          <a:xfrm>
            <a:off x="2348389" y="6089213"/>
            <a:ext cx="9933503" cy="333256"/>
          </a:xfrm>
          <a:prstGeom prst="rect">
            <a:avLst/>
          </a:prstGeom>
          <a:noFill/>
          <a:ln/>
        </p:spPr>
        <p:txBody>
          <a:bodyPr wrap="none" rtlCol="0" anchor="t"/>
          <a:lstStyle/>
          <a:p>
            <a:pPr indent="0" marL="0">
              <a:lnSpc>
                <a:spcPts val="2624"/>
              </a:lnSpc>
              <a:buNone/>
            </a:pPr>
            <a:r>
              <a:rPr lang="en-US" sz="1750" spc="-35" kern="0" dirty="0">
                <a:solidFill>
                  <a:srgbClr val="F44444"/>
                </a:solidFill>
                <a:latin typeface="Source Sans Pro" pitchFamily="34" charset="0"/>
                <a:ea typeface="Source Sans Pro" pitchFamily="34" charset="-122"/>
                <a:cs typeface="Source Sans Pro" pitchFamily="34" charset="-120"/>
              </a:rPr>
              <a:t>ADD</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./app.tar.gz /app</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048941"/>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Dockerfile Example</a:t>
            </a:r>
            <a:endParaRPr lang="en-US" sz="2187" dirty="0"/>
          </a:p>
        </p:txBody>
      </p:sp>
      <p:sp>
        <p:nvSpPr>
          <p:cNvPr id="7" name="Text 3"/>
          <p:cNvSpPr/>
          <p:nvPr/>
        </p:nvSpPr>
        <p:spPr>
          <a:xfrm>
            <a:off x="2348389" y="1715453"/>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vi Dockerfile</a:t>
            </a:r>
            <a:endParaRPr lang="en-US" sz="2187" dirty="0"/>
          </a:p>
        </p:txBody>
      </p:sp>
      <p:sp>
        <p:nvSpPr>
          <p:cNvPr id="8" name="Text 4"/>
          <p:cNvSpPr/>
          <p:nvPr/>
        </p:nvSpPr>
        <p:spPr>
          <a:xfrm>
            <a:off x="2348389" y="2381964"/>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FORM ubutnu:latest                                                     ( #To pull the image whatever you want to use)</a:t>
            </a:r>
            <a:endParaRPr lang="en-US" sz="1750" dirty="0"/>
          </a:p>
        </p:txBody>
      </p:sp>
      <p:sp>
        <p:nvSpPr>
          <p:cNvPr id="9" name="Text 5"/>
          <p:cNvSpPr/>
          <p:nvPr/>
        </p:nvSpPr>
        <p:spPr>
          <a:xfrm>
            <a:off x="2348389" y="296513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/project                                                                   (# To create directory)</a:t>
            </a:r>
            <a:endParaRPr lang="en-US" sz="1750" dirty="0"/>
          </a:p>
        </p:txBody>
      </p:sp>
      <p:sp>
        <p:nvSpPr>
          <p:cNvPr id="10" name="Text 6"/>
          <p:cNvSpPr/>
          <p:nvPr/>
        </p:nvSpPr>
        <p:spPr>
          <a:xfrm>
            <a:off x="2348389" y="354830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WORKDIR  /project                                                       (# To setting working directory)</a:t>
            </a:r>
            <a:endParaRPr lang="en-US" sz="1750" dirty="0"/>
          </a:p>
        </p:txBody>
      </p:sp>
      <p:sp>
        <p:nvSpPr>
          <p:cNvPr id="11" name="Text 7"/>
          <p:cNvSpPr/>
          <p:nvPr/>
        </p:nvSpPr>
        <p:spPr>
          <a:xfrm>
            <a:off x="2348389" y="413146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apt-get  update -y                                               (# Before install the packages we need to update the OS)</a:t>
            </a:r>
            <a:endParaRPr lang="en-US" sz="1750" dirty="0"/>
          </a:p>
        </p:txBody>
      </p:sp>
      <p:sp>
        <p:nvSpPr>
          <p:cNvPr id="12" name="Text 8"/>
          <p:cNvSpPr/>
          <p:nvPr/>
        </p:nvSpPr>
        <p:spPr>
          <a:xfrm>
            <a:off x="2348389" y="471463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apt-get install default-jdk -y</a:t>
            </a:r>
            <a:endParaRPr lang="en-US" sz="1750" dirty="0"/>
          </a:p>
        </p:txBody>
      </p:sp>
      <p:sp>
        <p:nvSpPr>
          <p:cNvPr id="13" name="Text 9"/>
          <p:cNvSpPr/>
          <p:nvPr/>
        </p:nvSpPr>
        <p:spPr>
          <a:xfrm>
            <a:off x="2348389" y="529780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apt-get install mysql-server -y                     (# This is how install the packages)</a:t>
            </a:r>
            <a:endParaRPr lang="en-US" sz="1750" dirty="0"/>
          </a:p>
        </p:txBody>
      </p:sp>
      <p:sp>
        <p:nvSpPr>
          <p:cNvPr id="14" name="Text 10"/>
          <p:cNvSpPr/>
          <p:nvPr/>
        </p:nvSpPr>
        <p:spPr>
          <a:xfrm>
            <a:off x="2348389" y="588097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apt-get install git -y      </a:t>
            </a:r>
            <a:endParaRPr lang="en-US" sz="1750" dirty="0"/>
          </a:p>
        </p:txBody>
      </p:sp>
      <p:sp>
        <p:nvSpPr>
          <p:cNvPr id="15" name="Text 11"/>
          <p:cNvSpPr/>
          <p:nvPr/>
        </p:nvSpPr>
        <p:spPr>
          <a:xfrm>
            <a:off x="2348389" y="646414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COPY .  /project</a:t>
            </a:r>
            <a:endParaRPr lang="en-US" sz="1750" dirty="0"/>
          </a:p>
        </p:txBody>
      </p:sp>
      <p:sp>
        <p:nvSpPr>
          <p:cNvPr id="16" name="Text 12"/>
          <p:cNvSpPr/>
          <p:nvPr/>
        </p:nvSpPr>
        <p:spPr>
          <a:xfrm>
            <a:off x="2348389" y="704730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ADD &lt;here provide url&gt; .                                      (# Search for tomcat apache2 download→official website→copy tar.gz)</a:t>
            </a:r>
            <a:endParaRPr lang="en-US" sz="1750"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007269"/>
            <a:ext cx="9933503" cy="416600"/>
          </a:xfrm>
          <a:prstGeom prst="rect">
            <a:avLst/>
          </a:prstGeom>
          <a:noFill/>
          <a:ln/>
        </p:spPr>
        <p:txBody>
          <a:bodyPr wrap="none" rtlCol="0" anchor="t"/>
          <a:lstStyle/>
          <a:p>
            <a:pPr indent="0" marL="0">
              <a:lnSpc>
                <a:spcPts val="3281"/>
              </a:lnSpc>
              <a:buNone/>
            </a:pPr>
            <a:r>
              <a:rPr lang="en-US" sz="2187" b="1" spc="-35" kern="0" dirty="0">
                <a:solidFill>
                  <a:srgbClr val="FF75D3"/>
                </a:solidFill>
                <a:latin typeface="Source Sans Pro" pitchFamily="34" charset="0"/>
                <a:ea typeface="Source Sans Pro" pitchFamily="34" charset="-122"/>
                <a:cs typeface="Source Sans Pro" pitchFamily="34" charset="-120"/>
              </a:rPr>
              <a:t>                                  Commands to work with Dockcefile</a:t>
            </a:r>
            <a:endParaRPr lang="en-US" sz="2187" dirty="0"/>
          </a:p>
        </p:txBody>
      </p:sp>
      <p:sp>
        <p:nvSpPr>
          <p:cNvPr id="7" name="Text 3"/>
          <p:cNvSpPr/>
          <p:nvPr/>
        </p:nvSpPr>
        <p:spPr>
          <a:xfrm>
            <a:off x="2348389" y="167378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docker build -t  &lt;your </a:t>
            </a:r>
            <a:pPr indent="0" marL="0">
              <a:lnSpc>
                <a:spcPts val="2624"/>
              </a:lnSpc>
              <a:buNone/>
            </a:pPr>
            <a:r>
              <a:rPr lang="en-US" sz="1750" i="1" spc="-35" kern="0" dirty="0">
                <a:solidFill>
                  <a:srgbClr val="272525"/>
                </a:solidFill>
                <a:latin typeface="Source Sans Pro" pitchFamily="34" charset="0"/>
                <a:ea typeface="Source Sans Pro" pitchFamily="34" charset="-122"/>
                <a:cs typeface="Source Sans Pro" pitchFamily="34" charset="-120"/>
              </a:rPr>
              <a:t>_</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image_name&gt; </a:t>
            </a:r>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"-t" means we are tagging the image)</a:t>
            </a:r>
            <a:endParaRPr lang="en-US" sz="1750" dirty="0"/>
          </a:p>
        </p:txBody>
      </p:sp>
      <p:sp>
        <p:nvSpPr>
          <p:cNvPr id="8" name="Text 4"/>
          <p:cNvSpPr/>
          <p:nvPr/>
        </p:nvSpPr>
        <p:spPr>
          <a:xfrm>
            <a:off x="2348389" y="225694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docker images     (# For images list)</a:t>
            </a:r>
            <a:endParaRPr lang="en-US" sz="1750" dirty="0"/>
          </a:p>
        </p:txBody>
      </p:sp>
      <p:sp>
        <p:nvSpPr>
          <p:cNvPr id="9" name="Text 5"/>
          <p:cNvSpPr/>
          <p:nvPr/>
        </p:nvSpPr>
        <p:spPr>
          <a:xfrm>
            <a:off x="2348389" y="284011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docker inspect &lt;image-name or container id&gt;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To get detailed information of objects)</a:t>
            </a:r>
            <a:endParaRPr lang="en-US" sz="1750" dirty="0"/>
          </a:p>
        </p:txBody>
      </p:sp>
      <p:sp>
        <p:nvSpPr>
          <p:cNvPr id="10" name="Text 6"/>
          <p:cNvSpPr/>
          <p:nvPr/>
        </p:nvSpPr>
        <p:spPr>
          <a:xfrm>
            <a:off x="2348389" y="3423285"/>
            <a:ext cx="9933503" cy="416600"/>
          </a:xfrm>
          <a:prstGeom prst="rect">
            <a:avLst/>
          </a:prstGeom>
          <a:noFill/>
          <a:ln/>
        </p:spPr>
        <p:txBody>
          <a:bodyPr wrap="none" rtlCol="0" anchor="t"/>
          <a:lstStyle/>
          <a:p>
            <a:pPr indent="0" marL="0">
              <a:lnSpc>
                <a:spcPts val="3281"/>
              </a:lnSpc>
              <a:buNone/>
            </a:pPr>
            <a:r>
              <a:rPr lang="en-US" sz="2187" b="1" spc="-35" kern="0" dirty="0">
                <a:solidFill>
                  <a:srgbClr val="AF41F0"/>
                </a:solidFill>
                <a:latin typeface="Source Sans Pro" pitchFamily="34" charset="0"/>
                <a:ea typeface="Source Sans Pro" pitchFamily="34" charset="-122"/>
                <a:cs typeface="Source Sans Pro" pitchFamily="34" charset="-120"/>
              </a:rPr>
              <a:t>How to push images to the hub.docker.com</a:t>
            </a:r>
            <a:endParaRPr lang="en-US" sz="2187" dirty="0"/>
          </a:p>
        </p:txBody>
      </p:sp>
      <p:sp>
        <p:nvSpPr>
          <p:cNvPr id="11" name="Text 7"/>
          <p:cNvSpPr/>
          <p:nvPr/>
        </p:nvSpPr>
        <p:spPr>
          <a:xfrm>
            <a:off x="2348389" y="4089797"/>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tag &lt;image_name&gt;   &lt;username/image_name&gt;    (#Before push the image need to tag it)</a:t>
            </a:r>
            <a:endParaRPr lang="en-US" sz="1750" dirty="0"/>
          </a:p>
        </p:txBody>
      </p:sp>
      <p:sp>
        <p:nvSpPr>
          <p:cNvPr id="12" name="Text 8"/>
          <p:cNvSpPr/>
          <p:nvPr/>
        </p:nvSpPr>
        <p:spPr>
          <a:xfrm>
            <a:off x="2348389" y="4672965"/>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Login to the docker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Here need to provide hub.docker.com credentials)</a:t>
            </a:r>
            <a:endParaRPr lang="en-US" sz="1750" dirty="0"/>
          </a:p>
        </p:txBody>
      </p:sp>
      <p:sp>
        <p:nvSpPr>
          <p:cNvPr id="13" name="Text 9"/>
          <p:cNvSpPr/>
          <p:nvPr/>
        </p:nvSpPr>
        <p:spPr>
          <a:xfrm>
            <a:off x="2348389" y="525613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docker push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&lt;image_name&gt;   &lt;username/image_name&gt; (#if you want to see pushed images login your dockr)</a:t>
            </a:r>
            <a:endParaRPr lang="en-US" sz="1750" dirty="0"/>
          </a:p>
        </p:txBody>
      </p:sp>
      <p:sp>
        <p:nvSpPr>
          <p:cNvPr id="14" name="Text 10"/>
          <p:cNvSpPr/>
          <p:nvPr/>
        </p:nvSpPr>
        <p:spPr>
          <a:xfrm>
            <a:off x="2348389" y="5839301"/>
            <a:ext cx="9933503" cy="416600"/>
          </a:xfrm>
          <a:prstGeom prst="rect">
            <a:avLst/>
          </a:prstGeom>
          <a:noFill/>
          <a:ln/>
        </p:spPr>
        <p:txBody>
          <a:bodyPr wrap="none" rtlCol="0" anchor="t"/>
          <a:lstStyle/>
          <a:p>
            <a:pPr indent="0" marL="0">
              <a:lnSpc>
                <a:spcPts val="3281"/>
              </a:lnSpc>
              <a:buNone/>
            </a:pPr>
            <a:r>
              <a:rPr lang="en-US" sz="2187" b="1" spc="-35" kern="0" dirty="0">
                <a:solidFill>
                  <a:srgbClr val="AF41F0"/>
                </a:solidFill>
                <a:latin typeface="Source Sans Pro" pitchFamily="34" charset="0"/>
                <a:ea typeface="Source Sans Pro" pitchFamily="34" charset="-122"/>
                <a:cs typeface="Source Sans Pro" pitchFamily="34" charset="-120"/>
              </a:rPr>
              <a:t>How to deploy docker images inside the container</a:t>
            </a:r>
            <a:endParaRPr lang="en-US" sz="2187" dirty="0"/>
          </a:p>
        </p:txBody>
      </p:sp>
      <p:sp>
        <p:nvSpPr>
          <p:cNvPr id="15" name="Text 11"/>
          <p:cNvSpPr/>
          <p:nvPr/>
        </p:nvSpPr>
        <p:spPr>
          <a:xfrm>
            <a:off x="2348389" y="650581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-it —name &lt;image_name&gt;  /bin/bash    (# '-it' means interactive mode)</a:t>
            </a:r>
            <a:endParaRPr lang="en-US" sz="1750" dirty="0"/>
          </a:p>
        </p:txBody>
      </p:sp>
      <p:sp>
        <p:nvSpPr>
          <p:cNvPr id="16" name="Text 12"/>
          <p:cNvSpPr/>
          <p:nvPr/>
        </p:nvSpPr>
        <p:spPr>
          <a:xfrm>
            <a:off x="2348389" y="708898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-it —name &lt;image_name&gt;  8081:80  &lt;image_name&gt; </a:t>
            </a:r>
            <a:endParaRPr lang="en-US" sz="1750"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632109"/>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Dockerfile Example</a:t>
            </a:r>
            <a:endParaRPr lang="en-US" sz="2187" dirty="0"/>
          </a:p>
        </p:txBody>
      </p:sp>
      <p:sp>
        <p:nvSpPr>
          <p:cNvPr id="7" name="Text 3"/>
          <p:cNvSpPr/>
          <p:nvPr/>
        </p:nvSpPr>
        <p:spPr>
          <a:xfrm>
            <a:off x="2348389" y="2298621"/>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vi Dockerfile</a:t>
            </a:r>
            <a:endParaRPr lang="en-US" sz="2187" dirty="0"/>
          </a:p>
        </p:txBody>
      </p:sp>
      <p:sp>
        <p:nvSpPr>
          <p:cNvPr id="8" name="Text 4"/>
          <p:cNvSpPr/>
          <p:nvPr/>
        </p:nvSpPr>
        <p:spPr>
          <a:xfrm>
            <a:off x="2348389" y="296513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FROM node:20-alpine</a:t>
            </a:r>
            <a:endParaRPr lang="en-US" sz="1750" dirty="0"/>
          </a:p>
        </p:txBody>
      </p:sp>
      <p:sp>
        <p:nvSpPr>
          <p:cNvPr id="9" name="Text 5"/>
          <p:cNvSpPr/>
          <p:nvPr/>
        </p:nvSpPr>
        <p:spPr>
          <a:xfrm>
            <a:off x="2348389" y="354830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WORKDIR  /app                                                                                   </a:t>
            </a:r>
            <a:pPr indent="0" marL="0">
              <a:lnSpc>
                <a:spcPts val="2624"/>
              </a:lnSpc>
              <a:buNone/>
            </a:pPr>
            <a:r>
              <a:rPr lang="en-US" sz="1750" spc="-35" kern="0" dirty="0">
                <a:solidFill>
                  <a:srgbClr val="5E98F1"/>
                </a:solidFill>
                <a:latin typeface="Source Sans Pro" pitchFamily="34" charset="0"/>
                <a:ea typeface="Source Sans Pro" pitchFamily="34" charset="-122"/>
                <a:cs typeface="Source Sans Pro" pitchFamily="34" charset="-120"/>
              </a:rPr>
              <a:t># For hands on experience </a:t>
            </a:r>
            <a:endParaRPr lang="en-US" sz="1750" dirty="0"/>
          </a:p>
        </p:txBody>
      </p:sp>
      <p:sp>
        <p:nvSpPr>
          <p:cNvPr id="10" name="Text 6"/>
          <p:cNvSpPr/>
          <p:nvPr/>
        </p:nvSpPr>
        <p:spPr>
          <a:xfrm>
            <a:off x="2348389" y="413146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COPY package*.json ./</a:t>
            </a:r>
            <a:endParaRPr lang="en-US" sz="1750" dirty="0"/>
          </a:p>
        </p:txBody>
      </p:sp>
      <p:sp>
        <p:nvSpPr>
          <p:cNvPr id="11" name="Text 7"/>
          <p:cNvSpPr/>
          <p:nvPr/>
        </p:nvSpPr>
        <p:spPr>
          <a:xfrm>
            <a:off x="2348389" y="471463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npm install COPY . . EXPOSE ENV 8080</a:t>
            </a:r>
            <a:endParaRPr lang="en-US" sz="1750" dirty="0"/>
          </a:p>
        </p:txBody>
      </p:sp>
      <p:sp>
        <p:nvSpPr>
          <p:cNvPr id="12" name="Text 8"/>
          <p:cNvSpPr/>
          <p:nvPr/>
        </p:nvSpPr>
        <p:spPr>
          <a:xfrm>
            <a:off x="2348389" y="529780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Expose port 8080 to the outside world</a:t>
            </a:r>
            <a:endParaRPr lang="en-US" sz="1750" dirty="0"/>
          </a:p>
        </p:txBody>
      </p:sp>
      <p:sp>
        <p:nvSpPr>
          <p:cNvPr id="13" name="Text 9"/>
          <p:cNvSpPr/>
          <p:nvPr/>
        </p:nvSpPr>
        <p:spPr>
          <a:xfrm>
            <a:off x="2348389" y="588097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NODE_ENV=production</a:t>
            </a:r>
            <a:endParaRPr lang="en-US" sz="1750" dirty="0"/>
          </a:p>
        </p:txBody>
      </p:sp>
      <p:sp>
        <p:nvSpPr>
          <p:cNvPr id="14" name="Text 10"/>
          <p:cNvSpPr/>
          <p:nvPr/>
        </p:nvSpPr>
        <p:spPr>
          <a:xfrm>
            <a:off x="2348389" y="646414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CMD node app.js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010483"/>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Dockerfile Example</a:t>
            </a:r>
            <a:endParaRPr lang="en-US" sz="2187" dirty="0"/>
          </a:p>
        </p:txBody>
      </p:sp>
      <p:sp>
        <p:nvSpPr>
          <p:cNvPr id="7" name="Text 3"/>
          <p:cNvSpPr/>
          <p:nvPr/>
        </p:nvSpPr>
        <p:spPr>
          <a:xfrm>
            <a:off x="2348389" y="1676995"/>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vi Dockerfile</a:t>
            </a:r>
            <a:endParaRPr lang="en-US" sz="2187" dirty="0"/>
          </a:p>
        </p:txBody>
      </p:sp>
      <p:sp>
        <p:nvSpPr>
          <p:cNvPr id="8" name="Text 4"/>
          <p:cNvSpPr/>
          <p:nvPr/>
        </p:nvSpPr>
        <p:spPr>
          <a:xfrm>
            <a:off x="2348389" y="234350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FROM ubuntu:latest</a:t>
            </a:r>
            <a:endParaRPr lang="en-US" sz="1750" dirty="0"/>
          </a:p>
        </p:txBody>
      </p:sp>
      <p:sp>
        <p:nvSpPr>
          <p:cNvPr id="9" name="Text 5"/>
          <p:cNvSpPr/>
          <p:nvPr/>
        </p:nvSpPr>
        <p:spPr>
          <a:xfrm>
            <a:off x="2348389" y="292667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apt-get update -y</a:t>
            </a:r>
            <a:endParaRPr lang="en-US" sz="1750" dirty="0"/>
          </a:p>
        </p:txBody>
      </p:sp>
      <p:sp>
        <p:nvSpPr>
          <p:cNvPr id="10" name="Text 6"/>
          <p:cNvSpPr/>
          <p:nvPr/>
        </p:nvSpPr>
        <p:spPr>
          <a:xfrm>
            <a:off x="2348389" y="350984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mkdir  /work_dir                                                                   </a:t>
            </a:r>
            <a:pPr indent="0" marL="0">
              <a:lnSpc>
                <a:spcPts val="2624"/>
              </a:lnSpc>
              <a:buNone/>
            </a:pPr>
            <a:r>
              <a:rPr lang="en-US" sz="1750" spc="-35" kern="0" dirty="0">
                <a:solidFill>
                  <a:srgbClr val="5E98F1"/>
                </a:solidFill>
                <a:latin typeface="Source Sans Pro" pitchFamily="34" charset="0"/>
                <a:ea typeface="Source Sans Pro" pitchFamily="34" charset="-122"/>
                <a:cs typeface="Source Sans Pro" pitchFamily="34" charset="-120"/>
              </a:rPr>
              <a:t># For hands on experience </a:t>
            </a:r>
            <a:endParaRPr lang="en-US" sz="1750" dirty="0"/>
          </a:p>
        </p:txBody>
      </p:sp>
      <p:sp>
        <p:nvSpPr>
          <p:cNvPr id="11" name="Text 7"/>
          <p:cNvSpPr/>
          <p:nvPr/>
        </p:nvSpPr>
        <p:spPr>
          <a:xfrm>
            <a:off x="2348389" y="4093012"/>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WORKDIR /work_dir  </a:t>
            </a:r>
            <a:endParaRPr lang="en-US" sz="1750" dirty="0"/>
          </a:p>
        </p:txBody>
      </p:sp>
      <p:sp>
        <p:nvSpPr>
          <p:cNvPr id="12" name="Text 8"/>
          <p:cNvSpPr/>
          <p:nvPr/>
        </p:nvSpPr>
        <p:spPr>
          <a:xfrm>
            <a:off x="2348389" y="4676180"/>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apt-get install apache2 -y</a:t>
            </a:r>
            <a:endParaRPr lang="en-US" sz="1750" dirty="0"/>
          </a:p>
        </p:txBody>
      </p:sp>
      <p:sp>
        <p:nvSpPr>
          <p:cNvPr id="13" name="Text 9"/>
          <p:cNvSpPr/>
          <p:nvPr/>
        </p:nvSpPr>
        <p:spPr>
          <a:xfrm>
            <a:off x="2348389" y="5259348"/>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COPY index.html   /var/www/html</a:t>
            </a:r>
            <a:endParaRPr lang="en-US" sz="1750" dirty="0"/>
          </a:p>
        </p:txBody>
      </p:sp>
      <p:sp>
        <p:nvSpPr>
          <p:cNvPr id="14" name="Text 10"/>
          <p:cNvSpPr/>
          <p:nvPr/>
        </p:nvSpPr>
        <p:spPr>
          <a:xfrm>
            <a:off x="2348389" y="5842516"/>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service apache2 start</a:t>
            </a:r>
            <a:endParaRPr lang="en-US" sz="1750" dirty="0"/>
          </a:p>
        </p:txBody>
      </p:sp>
      <p:sp>
        <p:nvSpPr>
          <p:cNvPr id="15" name="Text 11"/>
          <p:cNvSpPr/>
          <p:nvPr/>
        </p:nvSpPr>
        <p:spPr>
          <a:xfrm>
            <a:off x="2348389" y="6425684"/>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EXPOSE 80</a:t>
            </a:r>
            <a:endParaRPr lang="en-US" sz="1750" dirty="0"/>
          </a:p>
        </p:txBody>
      </p:sp>
      <p:sp>
        <p:nvSpPr>
          <p:cNvPr id="16" name="Text 12"/>
          <p:cNvSpPr/>
          <p:nvPr/>
        </p:nvSpPr>
        <p:spPr>
          <a:xfrm>
            <a:off x="2348389" y="7092196"/>
            <a:ext cx="5779056" cy="326827"/>
          </a:xfrm>
          <a:prstGeom prst="rect">
            <a:avLst/>
          </a:prstGeom>
          <a:noFill/>
          <a:ln/>
        </p:spPr>
        <p:txBody>
          <a:bodyPr wrap="none" rtlCol="0" anchor="t"/>
          <a:lstStyle/>
          <a:p>
            <a:pPr indent="0" marL="0">
              <a:lnSpc>
                <a:spcPts val="2573"/>
              </a:lnSpc>
              <a:buNone/>
            </a:pPr>
            <a:r>
              <a:rPr lang="en-US" sz="2058" b="1" spc="-41" kern="0" dirty="0">
                <a:solidFill>
                  <a:srgbClr val="F44444"/>
                </a:solidFill>
                <a:latin typeface="adonis-web" pitchFamily="34" charset="0"/>
                <a:ea typeface="adonis-web" pitchFamily="34" charset="-122"/>
                <a:cs typeface="adonis-web" pitchFamily="34" charset="-120"/>
              </a:rPr>
              <a:t>                                                                      Let's do overview</a:t>
            </a:r>
            <a:endParaRPr lang="en-US" sz="2058"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403033"/>
            <a:ext cx="5228153" cy="653415"/>
          </a:xfrm>
          <a:prstGeom prst="rect">
            <a:avLst/>
          </a:prstGeom>
          <a:noFill/>
          <a:ln/>
        </p:spPr>
        <p:txBody>
          <a:bodyPr wrap="none" rtlCol="0" anchor="t"/>
          <a:lstStyle/>
          <a:p>
            <a:pPr indent="0" marL="0">
              <a:lnSpc>
                <a:spcPts val="5146"/>
              </a:lnSpc>
              <a:buNone/>
            </a:pPr>
            <a:r>
              <a:rPr lang="en-US" sz="4117" b="1" spc="-82" kern="0" dirty="0">
                <a:solidFill>
                  <a:srgbClr val="FF75D3"/>
                </a:solidFill>
                <a:latin typeface="adonis-web" pitchFamily="34" charset="0"/>
                <a:ea typeface="adonis-web" pitchFamily="34" charset="-122"/>
                <a:cs typeface="adonis-web" pitchFamily="34" charset="-120"/>
              </a:rPr>
              <a:t>Docker Image</a:t>
            </a:r>
            <a:endParaRPr lang="en-US" sz="4117" dirty="0"/>
          </a:p>
        </p:txBody>
      </p:sp>
      <p:sp>
        <p:nvSpPr>
          <p:cNvPr id="7" name="Text 3"/>
          <p:cNvSpPr/>
          <p:nvPr/>
        </p:nvSpPr>
        <p:spPr>
          <a:xfrm>
            <a:off x="2348389" y="2389703"/>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images are </a:t>
            </a:r>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read-only templates that contain instructions for creating a container</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 Docker image is a snapshot or blueprint of the libraries and dependencies required inside a container for an application to run.</a:t>
            </a:r>
            <a:endParaRPr lang="en-US" sz="1750" dirty="0"/>
          </a:p>
        </p:txBody>
      </p:sp>
      <p:pic>
        <p:nvPicPr>
          <p:cNvPr id="8" name="Image 2" descr="preencoded.png">    </p:cNvPr>
          <p:cNvPicPr>
            <a:picLocks noChangeAspect="1"/>
          </p:cNvPicPr>
          <p:nvPr/>
        </p:nvPicPr>
        <p:blipFill>
          <a:blip r:embed="rId3"/>
          <a:stretch>
            <a:fillRect/>
          </a:stretch>
        </p:blipFill>
        <p:spPr>
          <a:xfrm>
            <a:off x="5374838" y="3306128"/>
            <a:ext cx="3880485" cy="3520440"/>
          </a:xfrm>
          <a:prstGeom prst="rect">
            <a:avLst/>
          </a:prstGeom>
        </p:spPr>
      </p:pic>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703790" y="1654373"/>
            <a:ext cx="9578102" cy="333256"/>
          </a:xfrm>
          <a:prstGeom prst="rect">
            <a:avLst/>
          </a:prstGeom>
          <a:noFill/>
          <a:ln/>
        </p:spPr>
        <p:txBody>
          <a:bodyPr wrap="none" rtlCol="0" anchor="t"/>
          <a:lstStyle/>
          <a:p>
            <a:pPr algn="l" marL="342900" indent="-342900">
              <a:lnSpc>
                <a:spcPts val="2624"/>
              </a:lnSpc>
              <a:buSzPct val="100000"/>
              <a:buFont typeface="+mj-lt"/>
              <a:buAutoNum type="arabicPeriod" startAt="1"/>
            </a:pPr>
            <a:r>
              <a:rPr lang="en-US" sz="1750" b="1" spc="-35" kern="0" dirty="0">
                <a:solidFill>
                  <a:srgbClr val="272525"/>
                </a:solidFill>
                <a:latin typeface="Source Sans Pro" pitchFamily="34" charset="0"/>
                <a:ea typeface="Source Sans Pro" pitchFamily="34" charset="-122"/>
                <a:cs typeface="Source Sans Pro" pitchFamily="34" charset="-120"/>
              </a:rPr>
              <a:t>Build an image from a Dockerfile</a:t>
            </a:r>
            <a:endParaRPr lang="en-US" sz="1750" dirty="0"/>
          </a:p>
        </p:txBody>
      </p:sp>
      <p:sp>
        <p:nvSpPr>
          <p:cNvPr id="7" name="Text 3"/>
          <p:cNvSpPr/>
          <p:nvPr/>
        </p:nvSpPr>
        <p:spPr>
          <a:xfrm>
            <a:off x="2348389" y="2237542"/>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a:t>
            </a:r>
            <a:endParaRPr lang="en-US" sz="1750" dirty="0"/>
          </a:p>
        </p:txBody>
      </p:sp>
      <p:sp>
        <p:nvSpPr>
          <p:cNvPr id="8" name="Text 4"/>
          <p:cNvSpPr/>
          <p:nvPr/>
        </p:nvSpPr>
        <p:spPr>
          <a:xfrm>
            <a:off x="2348389" y="2820710"/>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-t  image_name  path_to_dockerfile build myapp .</a:t>
            </a:r>
            <a:endParaRPr lang="en-US" sz="1750" dirty="0"/>
          </a:p>
        </p:txBody>
      </p:sp>
      <p:sp>
        <p:nvSpPr>
          <p:cNvPr id="9" name="Text 5"/>
          <p:cNvSpPr/>
          <p:nvPr/>
        </p:nvSpPr>
        <p:spPr>
          <a:xfrm>
            <a:off x="2348389" y="3403878"/>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2.    List all local images</a:t>
            </a:r>
            <a:endParaRPr lang="en-US" sz="1750" dirty="0"/>
          </a:p>
        </p:txBody>
      </p:sp>
      <p:sp>
        <p:nvSpPr>
          <p:cNvPr id="10" name="Text 6"/>
          <p:cNvSpPr/>
          <p:nvPr/>
        </p:nvSpPr>
        <p:spPr>
          <a:xfrm>
            <a:off x="2348389" y="3987046"/>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a:t>
            </a:r>
            <a:endParaRPr lang="en-US" sz="1750" dirty="0"/>
          </a:p>
        </p:txBody>
      </p:sp>
      <p:sp>
        <p:nvSpPr>
          <p:cNvPr id="11" name="Text 7"/>
          <p:cNvSpPr/>
          <p:nvPr/>
        </p:nvSpPr>
        <p:spPr>
          <a:xfrm>
            <a:off x="2348389" y="4570214"/>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images </a:t>
            </a:r>
            <a:endParaRPr lang="en-US" sz="1750" dirty="0"/>
          </a:p>
        </p:txBody>
      </p:sp>
      <p:sp>
        <p:nvSpPr>
          <p:cNvPr id="12" name="Text 8"/>
          <p:cNvSpPr/>
          <p:nvPr/>
        </p:nvSpPr>
        <p:spPr>
          <a:xfrm>
            <a:off x="2348389" y="5153382"/>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3. Pull an image from Docker Hub</a:t>
            </a:r>
            <a:endParaRPr lang="en-US" sz="1750" dirty="0"/>
          </a:p>
        </p:txBody>
      </p:sp>
      <p:sp>
        <p:nvSpPr>
          <p:cNvPr id="13" name="Text 9"/>
          <p:cNvSpPr/>
          <p:nvPr/>
        </p:nvSpPr>
        <p:spPr>
          <a:xfrm>
            <a:off x="2348389" y="5736550"/>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   </a:t>
            </a:r>
            <a:endParaRPr lang="en-US" sz="1750" dirty="0"/>
          </a:p>
        </p:txBody>
      </p:sp>
      <p:sp>
        <p:nvSpPr>
          <p:cNvPr id="14" name="Text 10"/>
          <p:cNvSpPr/>
          <p:nvPr/>
        </p:nvSpPr>
        <p:spPr>
          <a:xfrm>
            <a:off x="2348389" y="6319718"/>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docker pull image_name:tag</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132284"/>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4. Remove a local image</a:t>
            </a:r>
            <a:endParaRPr lang="en-US" sz="1750" dirty="0"/>
          </a:p>
        </p:txBody>
      </p:sp>
      <p:sp>
        <p:nvSpPr>
          <p:cNvPr id="7" name="Text 3"/>
          <p:cNvSpPr/>
          <p:nvPr/>
        </p:nvSpPr>
        <p:spPr>
          <a:xfrm>
            <a:off x="2348389" y="171545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a:t>
            </a:r>
            <a:endParaRPr lang="en-US" sz="1750" dirty="0"/>
          </a:p>
        </p:txBody>
      </p:sp>
      <p:sp>
        <p:nvSpPr>
          <p:cNvPr id="8" name="Text 4"/>
          <p:cNvSpPr/>
          <p:nvPr/>
        </p:nvSpPr>
        <p:spPr>
          <a:xfrm>
            <a:off x="2348389" y="229862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rmi [image_name/image_id] </a:t>
            </a:r>
            <a:endParaRPr lang="en-US" sz="1750" dirty="0"/>
          </a:p>
        </p:txBody>
      </p:sp>
      <p:sp>
        <p:nvSpPr>
          <p:cNvPr id="9" name="Text 5"/>
          <p:cNvSpPr/>
          <p:nvPr/>
        </p:nvSpPr>
        <p:spPr>
          <a:xfrm>
            <a:off x="2348389" y="2881789"/>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5. Inspect details of an image</a:t>
            </a:r>
            <a:endParaRPr lang="en-US" sz="1750" dirty="0"/>
          </a:p>
        </p:txBody>
      </p:sp>
      <p:sp>
        <p:nvSpPr>
          <p:cNvPr id="10" name="Text 6"/>
          <p:cNvSpPr/>
          <p:nvPr/>
        </p:nvSpPr>
        <p:spPr>
          <a:xfrm>
            <a:off x="2348389" y="346495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a:t>
            </a:r>
            <a:endParaRPr lang="en-US" sz="1750" dirty="0"/>
          </a:p>
        </p:txBody>
      </p:sp>
      <p:sp>
        <p:nvSpPr>
          <p:cNvPr id="11" name="Text 7"/>
          <p:cNvSpPr/>
          <p:nvPr/>
        </p:nvSpPr>
        <p:spPr>
          <a:xfrm>
            <a:off x="2348389" y="404812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image  inspect image_name/image_id</a:t>
            </a:r>
            <a:endParaRPr lang="en-US" sz="1750" dirty="0"/>
          </a:p>
        </p:txBody>
      </p:sp>
      <p:sp>
        <p:nvSpPr>
          <p:cNvPr id="12" name="Text 8"/>
          <p:cNvSpPr/>
          <p:nvPr/>
        </p:nvSpPr>
        <p:spPr>
          <a:xfrm>
            <a:off x="2348389" y="4631293"/>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6. Prune unused images</a:t>
            </a:r>
            <a:endParaRPr lang="en-US" sz="1750" dirty="0"/>
          </a:p>
        </p:txBody>
      </p:sp>
      <p:sp>
        <p:nvSpPr>
          <p:cNvPr id="13" name="Text 9"/>
          <p:cNvSpPr/>
          <p:nvPr/>
        </p:nvSpPr>
        <p:spPr>
          <a:xfrm>
            <a:off x="2348389" y="521446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image prune</a:t>
            </a:r>
            <a:endParaRPr lang="en-US" sz="1750" dirty="0"/>
          </a:p>
        </p:txBody>
      </p:sp>
      <p:sp>
        <p:nvSpPr>
          <p:cNvPr id="14" name="Text 10"/>
          <p:cNvSpPr/>
          <p:nvPr/>
        </p:nvSpPr>
        <p:spPr>
          <a:xfrm>
            <a:off x="2348389" y="5797629"/>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7. Delete/remove all images at a time</a:t>
            </a:r>
            <a:endParaRPr lang="en-US" sz="1750" dirty="0"/>
          </a:p>
        </p:txBody>
      </p:sp>
      <p:sp>
        <p:nvSpPr>
          <p:cNvPr id="15" name="Text 11"/>
          <p:cNvSpPr/>
          <p:nvPr/>
        </p:nvSpPr>
        <p:spPr>
          <a:xfrm>
            <a:off x="2348389" y="6380798"/>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rmi -f $(docker images -q)</a:t>
            </a:r>
            <a:endParaRPr lang="en-US" sz="1750" dirty="0"/>
          </a:p>
        </p:txBody>
      </p:sp>
      <p:sp>
        <p:nvSpPr>
          <p:cNvPr id="16" name="Text 12"/>
          <p:cNvSpPr/>
          <p:nvPr/>
        </p:nvSpPr>
        <p:spPr>
          <a:xfrm>
            <a:off x="2348389" y="6963966"/>
            <a:ext cx="9933503" cy="333256"/>
          </a:xfrm>
          <a:prstGeom prst="rect">
            <a:avLst/>
          </a:prstGeom>
          <a:noFill/>
          <a:ln/>
        </p:spPr>
        <p:txBody>
          <a:bodyPr wrap="none" rtlCol="0" anchor="t"/>
          <a:lstStyle/>
          <a:p>
            <a:pPr indent="0" marL="0">
              <a:lnSpc>
                <a:spcPts val="2624"/>
              </a:lnSpc>
              <a:buNone/>
            </a:pPr>
            <a:r>
              <a:rPr lang="en-US" sz="1750" b="1" spc="-35" kern="0" dirty="0">
                <a:solidFill>
                  <a:srgbClr val="F44444"/>
                </a:solidFill>
                <a:latin typeface="Source Sans Pro" pitchFamily="34" charset="0"/>
                <a:ea typeface="Source Sans Pro" pitchFamily="34" charset="-122"/>
                <a:cs typeface="Source Sans Pro" pitchFamily="34" charset="-120"/>
              </a:rPr>
              <a:t>                                                                Let's do overview</a:t>
            </a:r>
            <a:endParaRPr lang="en-US" sz="1750"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080492"/>
            <a:ext cx="5228153" cy="653415"/>
          </a:xfrm>
          <a:prstGeom prst="rect">
            <a:avLst/>
          </a:prstGeom>
          <a:noFill/>
          <a:ln/>
        </p:spPr>
        <p:txBody>
          <a:bodyPr wrap="none" rtlCol="0" anchor="t"/>
          <a:lstStyle/>
          <a:p>
            <a:pPr indent="0" marL="0">
              <a:lnSpc>
                <a:spcPts val="5146"/>
              </a:lnSpc>
              <a:buNone/>
            </a:pPr>
            <a:r>
              <a:rPr lang="en-US" sz="4117" b="1" spc="-82" kern="0" dirty="0">
                <a:solidFill>
                  <a:srgbClr val="FF75D3"/>
                </a:solidFill>
                <a:latin typeface="adonis-web" pitchFamily="34" charset="0"/>
                <a:ea typeface="adonis-web" pitchFamily="34" charset="-122"/>
                <a:cs typeface="adonis-web" pitchFamily="34" charset="-120"/>
              </a:rPr>
              <a:t>Container Lifecycle</a:t>
            </a:r>
            <a:endParaRPr lang="en-US" sz="4117" dirty="0"/>
          </a:p>
        </p:txBody>
      </p:sp>
      <p:sp>
        <p:nvSpPr>
          <p:cNvPr id="7" name="Text 3"/>
          <p:cNvSpPr/>
          <p:nvPr/>
        </p:nvSpPr>
        <p:spPr>
          <a:xfrm>
            <a:off x="2348389" y="2067163"/>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In the context of Docker, “states” generally refer to the different states that a container can be in during its lifecycle. Docker containers can be in various states at different times, depending on their current status and the actions performed on them</a:t>
            </a:r>
            <a:endParaRPr lang="en-US" sz="1750" dirty="0"/>
          </a:p>
        </p:txBody>
      </p:sp>
      <p:sp>
        <p:nvSpPr>
          <p:cNvPr id="8" name="Text 4"/>
          <p:cNvSpPr/>
          <p:nvPr/>
        </p:nvSpPr>
        <p:spPr>
          <a:xfrm>
            <a:off x="2348389" y="3316843"/>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1. Run a named container from an image</a:t>
            </a:r>
            <a:endParaRPr lang="en-US" sz="1750" dirty="0"/>
          </a:p>
        </p:txBody>
      </p:sp>
      <p:sp>
        <p:nvSpPr>
          <p:cNvPr id="9" name="Text 5"/>
          <p:cNvSpPr/>
          <p:nvPr/>
        </p:nvSpPr>
        <p:spPr>
          <a:xfrm>
            <a:off x="2348389" y="390001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a:t>
            </a:r>
            <a:endParaRPr lang="en-US" sz="1750" dirty="0"/>
          </a:p>
        </p:txBody>
      </p:sp>
      <p:sp>
        <p:nvSpPr>
          <p:cNvPr id="10" name="Text 6"/>
          <p:cNvSpPr/>
          <p:nvPr/>
        </p:nvSpPr>
        <p:spPr>
          <a:xfrm>
            <a:off x="2348389" y="448317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--name  container_name image_name:tag</a:t>
            </a:r>
            <a:endParaRPr lang="en-US" sz="1750" dirty="0"/>
          </a:p>
        </p:txBody>
      </p:sp>
      <p:sp>
        <p:nvSpPr>
          <p:cNvPr id="11" name="Text 7"/>
          <p:cNvSpPr/>
          <p:nvPr/>
        </p:nvSpPr>
        <p:spPr>
          <a:xfrm>
            <a:off x="2348389" y="5066348"/>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2. List all running containers</a:t>
            </a:r>
            <a:endParaRPr lang="en-US" sz="1750" dirty="0"/>
          </a:p>
        </p:txBody>
      </p:sp>
      <p:sp>
        <p:nvSpPr>
          <p:cNvPr id="12" name="Text 8"/>
          <p:cNvSpPr/>
          <p:nvPr/>
        </p:nvSpPr>
        <p:spPr>
          <a:xfrm>
            <a:off x="2348389" y="5649516"/>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ps</a:t>
            </a:r>
            <a:endParaRPr lang="en-US" sz="1750" dirty="0"/>
          </a:p>
        </p:txBody>
      </p:sp>
      <p:sp>
        <p:nvSpPr>
          <p:cNvPr id="13" name="Text 9"/>
          <p:cNvSpPr/>
          <p:nvPr/>
        </p:nvSpPr>
        <p:spPr>
          <a:xfrm>
            <a:off x="2348389" y="6232684"/>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3. List all containers (including stopped ones)</a:t>
            </a:r>
            <a:endParaRPr lang="en-US" sz="1750" dirty="0"/>
          </a:p>
        </p:txBody>
      </p:sp>
      <p:sp>
        <p:nvSpPr>
          <p:cNvPr id="14" name="Text 10"/>
          <p:cNvSpPr/>
          <p:nvPr/>
        </p:nvSpPr>
        <p:spPr>
          <a:xfrm>
            <a:off x="2348389" y="6815852"/>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ps -a</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423868"/>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4. Stop a running container</a:t>
            </a:r>
            <a:endParaRPr lang="en-US" sz="1750" dirty="0"/>
          </a:p>
        </p:txBody>
      </p:sp>
      <p:sp>
        <p:nvSpPr>
          <p:cNvPr id="7" name="Text 3"/>
          <p:cNvSpPr/>
          <p:nvPr/>
        </p:nvSpPr>
        <p:spPr>
          <a:xfrm>
            <a:off x="2348389" y="200703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stop container_name_or_id</a:t>
            </a:r>
            <a:endParaRPr lang="en-US" sz="1750" dirty="0"/>
          </a:p>
        </p:txBody>
      </p:sp>
      <p:sp>
        <p:nvSpPr>
          <p:cNvPr id="8" name="Text 4"/>
          <p:cNvSpPr/>
          <p:nvPr/>
        </p:nvSpPr>
        <p:spPr>
          <a:xfrm>
            <a:off x="2348389" y="2590205"/>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5. Start a stopped container</a:t>
            </a:r>
            <a:endParaRPr lang="en-US" sz="1750" dirty="0"/>
          </a:p>
        </p:txBody>
      </p:sp>
      <p:sp>
        <p:nvSpPr>
          <p:cNvPr id="9" name="Text 5"/>
          <p:cNvSpPr/>
          <p:nvPr/>
        </p:nvSpPr>
        <p:spPr>
          <a:xfrm>
            <a:off x="2348389" y="317337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start container_name_or_id</a:t>
            </a:r>
            <a:endParaRPr lang="en-US" sz="1750" dirty="0"/>
          </a:p>
        </p:txBody>
      </p:sp>
      <p:sp>
        <p:nvSpPr>
          <p:cNvPr id="10" name="Text 6"/>
          <p:cNvSpPr/>
          <p:nvPr/>
        </p:nvSpPr>
        <p:spPr>
          <a:xfrm>
            <a:off x="2348389" y="3756541"/>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6. Remove a stopped container</a:t>
            </a:r>
            <a:endParaRPr lang="en-US" sz="1750" dirty="0"/>
          </a:p>
        </p:txBody>
      </p:sp>
      <p:sp>
        <p:nvSpPr>
          <p:cNvPr id="11" name="Text 7"/>
          <p:cNvSpPr/>
          <p:nvPr/>
        </p:nvSpPr>
        <p:spPr>
          <a:xfrm>
            <a:off x="2348389" y="433970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rm</a:t>
            </a:r>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container_name_or_id</a:t>
            </a:r>
            <a:endParaRPr lang="en-US" sz="1750" dirty="0"/>
          </a:p>
        </p:txBody>
      </p:sp>
      <p:sp>
        <p:nvSpPr>
          <p:cNvPr id="12" name="Text 8"/>
          <p:cNvSpPr/>
          <p:nvPr/>
        </p:nvSpPr>
        <p:spPr>
          <a:xfrm>
            <a:off x="2348389" y="4922877"/>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7. Remove a running container (forcefully)</a:t>
            </a:r>
            <a:endParaRPr lang="en-US" sz="1750" dirty="0"/>
          </a:p>
        </p:txBody>
      </p:sp>
      <p:sp>
        <p:nvSpPr>
          <p:cNvPr id="13" name="Text 9"/>
          <p:cNvSpPr/>
          <p:nvPr/>
        </p:nvSpPr>
        <p:spPr>
          <a:xfrm>
            <a:off x="2348389" y="550604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rm</a:t>
            </a:r>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-f container_name_or_id</a:t>
            </a:r>
            <a:endParaRPr lang="en-US" sz="1750" dirty="0"/>
          </a:p>
        </p:txBody>
      </p:sp>
      <p:sp>
        <p:nvSpPr>
          <p:cNvPr id="14" name="Text 10"/>
          <p:cNvSpPr/>
          <p:nvPr/>
        </p:nvSpPr>
        <p:spPr>
          <a:xfrm>
            <a:off x="2348389" y="6089213"/>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8. Inspect details of a container</a:t>
            </a:r>
            <a:endParaRPr lang="en-US" sz="1750" dirty="0"/>
          </a:p>
        </p:txBody>
      </p:sp>
      <p:sp>
        <p:nvSpPr>
          <p:cNvPr id="15" name="Text 11"/>
          <p:cNvSpPr/>
          <p:nvPr/>
        </p:nvSpPr>
        <p:spPr>
          <a:xfrm>
            <a:off x="2348389" y="6672382"/>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inspect container_name_or_id</a:t>
            </a:r>
            <a:endParaRPr lang="en-US" sz="1750"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852499" y="729853"/>
            <a:ext cx="8925282" cy="374333"/>
          </a:xfrm>
          <a:prstGeom prst="rect">
            <a:avLst/>
          </a:prstGeom>
          <a:noFill/>
          <a:ln/>
        </p:spPr>
        <p:txBody>
          <a:bodyPr wrap="none" rtlCol="0" anchor="t"/>
          <a:lstStyle/>
          <a:p>
            <a:pPr indent="0" marL="0">
              <a:lnSpc>
                <a:spcPts val="2948"/>
              </a:lnSpc>
              <a:buNone/>
            </a:pPr>
            <a:r>
              <a:rPr lang="en-US" sz="1965" spc="-31" kern="0" dirty="0">
                <a:solidFill>
                  <a:srgbClr val="272525"/>
                </a:solidFill>
                <a:latin typeface="Source Sans Pro" pitchFamily="34" charset="0"/>
                <a:ea typeface="Source Sans Pro" pitchFamily="34" charset="-122"/>
                <a:cs typeface="Source Sans Pro" pitchFamily="34" charset="-120"/>
              </a:rPr>
              <a:t>Docker provides tooling and a platform to manage the lifecycle of your containers:</a:t>
            </a:r>
            <a:endParaRPr lang="en-US" sz="1965" dirty="0"/>
          </a:p>
        </p:txBody>
      </p:sp>
      <p:sp>
        <p:nvSpPr>
          <p:cNvPr id="7" name="Text 3"/>
          <p:cNvSpPr/>
          <p:nvPr/>
        </p:nvSpPr>
        <p:spPr>
          <a:xfrm>
            <a:off x="3171825" y="1283851"/>
            <a:ext cx="8605957" cy="299442"/>
          </a:xfrm>
          <a:prstGeom prst="rect">
            <a:avLst/>
          </a:prstGeom>
          <a:noFill/>
          <a:ln/>
        </p:spPr>
        <p:txBody>
          <a:bodyPr wrap="none" rtlCol="0" anchor="t"/>
          <a:lstStyle/>
          <a:p>
            <a:pPr algn="l" marL="342900" indent="-342900">
              <a:lnSpc>
                <a:spcPts val="2358"/>
              </a:lnSpc>
              <a:buSzPct val="100000"/>
              <a:buChar char="•"/>
            </a:pPr>
            <a:r>
              <a:rPr lang="en-US" sz="1572" spc="-31" kern="0" dirty="0">
                <a:solidFill>
                  <a:srgbClr val="272525"/>
                </a:solidFill>
                <a:latin typeface="Source Sans Pro" pitchFamily="34" charset="0"/>
                <a:ea typeface="Source Sans Pro" pitchFamily="34" charset="-122"/>
                <a:cs typeface="Source Sans Pro" pitchFamily="34" charset="-120"/>
              </a:rPr>
              <a:t>Develop your application and its supporting components using containers.</a:t>
            </a:r>
            <a:endParaRPr lang="en-US" sz="1572" dirty="0"/>
          </a:p>
        </p:txBody>
      </p:sp>
      <p:sp>
        <p:nvSpPr>
          <p:cNvPr id="8" name="Text 4"/>
          <p:cNvSpPr/>
          <p:nvPr/>
        </p:nvSpPr>
        <p:spPr>
          <a:xfrm>
            <a:off x="3171825" y="1653064"/>
            <a:ext cx="8605957" cy="299442"/>
          </a:xfrm>
          <a:prstGeom prst="rect">
            <a:avLst/>
          </a:prstGeom>
          <a:noFill/>
          <a:ln/>
        </p:spPr>
        <p:txBody>
          <a:bodyPr wrap="none" rtlCol="0" anchor="t"/>
          <a:lstStyle/>
          <a:p>
            <a:pPr algn="l" marL="342900" indent="-342900">
              <a:lnSpc>
                <a:spcPts val="2358"/>
              </a:lnSpc>
              <a:buSzPct val="100000"/>
              <a:buChar char="•"/>
            </a:pPr>
            <a:r>
              <a:rPr lang="en-US" sz="1572" spc="-31" kern="0" dirty="0">
                <a:solidFill>
                  <a:srgbClr val="272525"/>
                </a:solidFill>
                <a:latin typeface="Source Sans Pro" pitchFamily="34" charset="0"/>
                <a:ea typeface="Source Sans Pro" pitchFamily="34" charset="-122"/>
                <a:cs typeface="Source Sans Pro" pitchFamily="34" charset="-120"/>
              </a:rPr>
              <a:t>The container becomes the unit for distributing and testing your application.</a:t>
            </a:r>
            <a:endParaRPr lang="en-US" sz="1572" dirty="0"/>
          </a:p>
        </p:txBody>
      </p:sp>
      <p:sp>
        <p:nvSpPr>
          <p:cNvPr id="9" name="Text 5"/>
          <p:cNvSpPr/>
          <p:nvPr/>
        </p:nvSpPr>
        <p:spPr>
          <a:xfrm>
            <a:off x="3171825" y="2022277"/>
            <a:ext cx="8605957" cy="898327"/>
          </a:xfrm>
          <a:prstGeom prst="rect">
            <a:avLst/>
          </a:prstGeom>
          <a:noFill/>
          <a:ln/>
        </p:spPr>
        <p:txBody>
          <a:bodyPr wrap="square" rtlCol="0" anchor="t"/>
          <a:lstStyle/>
          <a:p>
            <a:pPr algn="l" marL="342900" indent="-342900">
              <a:lnSpc>
                <a:spcPts val="2358"/>
              </a:lnSpc>
              <a:buSzPct val="100000"/>
              <a:buChar char="•"/>
            </a:pPr>
            <a:r>
              <a:rPr lang="en-US" sz="1572" spc="-31" kern="0" dirty="0">
                <a:solidFill>
                  <a:srgbClr val="272525"/>
                </a:solidFill>
                <a:latin typeface="Source Sans Pro" pitchFamily="34" charset="0"/>
                <a:ea typeface="Source Sans Pro" pitchFamily="34" charset="-122"/>
                <a:cs typeface="Source Sans Pro" pitchFamily="34" charset="-120"/>
              </a:rPr>
              <a:t>When you're ready, deploy your application into your production environment, as a container or an orchestrated service. This works the same whether your production environment is a local data center, a cloud provider, or a hybrid of the two.</a:t>
            </a:r>
            <a:endParaRPr lang="en-US" sz="1572" dirty="0"/>
          </a:p>
        </p:txBody>
      </p:sp>
      <p:sp>
        <p:nvSpPr>
          <p:cNvPr id="10" name="Text 6"/>
          <p:cNvSpPr/>
          <p:nvPr/>
        </p:nvSpPr>
        <p:spPr>
          <a:xfrm>
            <a:off x="2852499" y="3220045"/>
            <a:ext cx="5840135" cy="352187"/>
          </a:xfrm>
          <a:prstGeom prst="rect">
            <a:avLst/>
          </a:prstGeom>
          <a:noFill/>
          <a:ln/>
        </p:spPr>
        <p:txBody>
          <a:bodyPr wrap="none" rtlCol="0" anchor="t"/>
          <a:lstStyle/>
          <a:p>
            <a:pPr indent="0" marL="0">
              <a:lnSpc>
                <a:spcPts val="2774"/>
              </a:lnSpc>
              <a:buNone/>
            </a:pPr>
            <a:r>
              <a:rPr lang="en-US" sz="2219" b="1" spc="-44" kern="0" dirty="0">
                <a:solidFill>
                  <a:srgbClr val="FF75D3"/>
                </a:solidFill>
                <a:latin typeface="adonis-web" pitchFamily="34" charset="0"/>
                <a:ea typeface="adonis-web" pitchFamily="34" charset="-122"/>
                <a:cs typeface="adonis-web" pitchFamily="34" charset="-120"/>
              </a:rPr>
              <a:t>Understanding Virtualization and Containerization</a:t>
            </a:r>
            <a:endParaRPr lang="en-US" sz="2219" dirty="0"/>
          </a:p>
        </p:txBody>
      </p:sp>
      <p:sp>
        <p:nvSpPr>
          <p:cNvPr id="11" name="Text 7"/>
          <p:cNvSpPr/>
          <p:nvPr/>
        </p:nvSpPr>
        <p:spPr>
          <a:xfrm>
            <a:off x="2852499" y="3871674"/>
            <a:ext cx="8925282" cy="374333"/>
          </a:xfrm>
          <a:prstGeom prst="rect">
            <a:avLst/>
          </a:prstGeom>
          <a:noFill/>
          <a:ln/>
        </p:spPr>
        <p:txBody>
          <a:bodyPr wrap="none" rtlCol="0" anchor="t"/>
          <a:lstStyle/>
          <a:p>
            <a:pPr indent="0" marL="0">
              <a:lnSpc>
                <a:spcPts val="2948"/>
              </a:lnSpc>
              <a:buNone/>
            </a:pPr>
            <a:r>
              <a:rPr lang="en-US" sz="1965" b="1" spc="-31" kern="0" dirty="0">
                <a:solidFill>
                  <a:srgbClr val="272525"/>
                </a:solidFill>
                <a:latin typeface="Source Sans Pro" pitchFamily="34" charset="0"/>
                <a:ea typeface="Source Sans Pro" pitchFamily="34" charset="-122"/>
                <a:cs typeface="Source Sans Pro" pitchFamily="34" charset="-120"/>
              </a:rPr>
              <a:t>Virtualization:</a:t>
            </a:r>
            <a:endParaRPr lang="en-US" sz="1965" dirty="0"/>
          </a:p>
        </p:txBody>
      </p:sp>
      <p:sp>
        <p:nvSpPr>
          <p:cNvPr id="12" name="Text 8"/>
          <p:cNvSpPr/>
          <p:nvPr/>
        </p:nvSpPr>
        <p:spPr>
          <a:xfrm>
            <a:off x="2852499" y="4470559"/>
            <a:ext cx="8925282" cy="898327"/>
          </a:xfrm>
          <a:prstGeom prst="rect">
            <a:avLst/>
          </a:prstGeom>
          <a:noFill/>
          <a:ln/>
        </p:spPr>
        <p:txBody>
          <a:bodyPr wrap="square" rtlCol="0" anchor="t"/>
          <a:lstStyle/>
          <a:p>
            <a:pPr indent="0" marL="0">
              <a:lnSpc>
                <a:spcPts val="2358"/>
              </a:lnSpc>
              <a:buNone/>
            </a:pPr>
            <a:r>
              <a:rPr lang="en-US" sz="1572" b="1" spc="-31" kern="0" dirty="0">
                <a:solidFill>
                  <a:srgbClr val="272525"/>
                </a:solidFill>
                <a:latin typeface="Source Sans Pro" pitchFamily="34" charset="0"/>
                <a:ea typeface="Source Sans Pro" pitchFamily="34" charset="-122"/>
                <a:cs typeface="Source Sans Pro" pitchFamily="34" charset="-120"/>
              </a:rPr>
              <a:t>Virtualization</a:t>
            </a:r>
            <a:pPr indent="0" marL="0">
              <a:lnSpc>
                <a:spcPts val="2358"/>
              </a:lnSpc>
              <a:buNone/>
            </a:pPr>
            <a:r>
              <a:rPr lang="en-US" sz="1572" spc="-31" kern="0" dirty="0">
                <a:solidFill>
                  <a:srgbClr val="272525"/>
                </a:solidFill>
                <a:latin typeface="Source Sans Pro" pitchFamily="34" charset="0"/>
                <a:ea typeface="Source Sans Pro" pitchFamily="34" charset="-122"/>
                <a:cs typeface="Source Sans Pro" pitchFamily="34" charset="-120"/>
              </a:rPr>
              <a:t> is the process of creating a virtual version of something, such as a server, a storage device, a network, or even an entire operating system where the framework divides the resource into one or more execution environments.</a:t>
            </a:r>
            <a:endParaRPr lang="en-US" sz="1572" dirty="0"/>
          </a:p>
        </p:txBody>
      </p:sp>
      <p:sp>
        <p:nvSpPr>
          <p:cNvPr id="13" name="Text 9"/>
          <p:cNvSpPr/>
          <p:nvPr/>
        </p:nvSpPr>
        <p:spPr>
          <a:xfrm>
            <a:off x="2852499" y="5593437"/>
            <a:ext cx="8925282" cy="299442"/>
          </a:xfrm>
          <a:prstGeom prst="rect">
            <a:avLst/>
          </a:prstGeom>
          <a:noFill/>
          <a:ln/>
        </p:spPr>
        <p:txBody>
          <a:bodyPr wrap="none" rtlCol="0" anchor="t"/>
          <a:lstStyle/>
          <a:p>
            <a:pPr indent="0" marL="0">
              <a:lnSpc>
                <a:spcPts val="2358"/>
              </a:lnSpc>
              <a:buNone/>
            </a:pPr>
            <a:r>
              <a:rPr lang="en-US" sz="1572" b="1" spc="-31" kern="0" dirty="0">
                <a:solidFill>
                  <a:srgbClr val="272525"/>
                </a:solidFill>
                <a:latin typeface="Source Sans Pro" pitchFamily="34" charset="0"/>
                <a:ea typeface="Source Sans Pro" pitchFamily="34" charset="-122"/>
                <a:cs typeface="Source Sans Pro" pitchFamily="34" charset="-120"/>
              </a:rPr>
              <a:t>Benefits of Virtualization:</a:t>
            </a:r>
            <a:endParaRPr lang="en-US" sz="1572" dirty="0"/>
          </a:p>
        </p:txBody>
      </p:sp>
      <p:sp>
        <p:nvSpPr>
          <p:cNvPr id="14" name="Text 10"/>
          <p:cNvSpPr/>
          <p:nvPr/>
        </p:nvSpPr>
        <p:spPr>
          <a:xfrm>
            <a:off x="2852499" y="6117431"/>
            <a:ext cx="8925282" cy="299442"/>
          </a:xfrm>
          <a:prstGeom prst="rect">
            <a:avLst/>
          </a:prstGeom>
          <a:noFill/>
          <a:ln/>
        </p:spPr>
        <p:txBody>
          <a:bodyPr wrap="none" rtlCol="0" anchor="t"/>
          <a:lstStyle/>
          <a:p>
            <a:pPr indent="0" marL="0">
              <a:lnSpc>
                <a:spcPts val="2358"/>
              </a:lnSpc>
              <a:buNone/>
            </a:pPr>
            <a:r>
              <a:rPr lang="en-US" sz="1572" b="1" spc="-31" kern="0" dirty="0">
                <a:solidFill>
                  <a:srgbClr val="272525"/>
                </a:solidFill>
                <a:latin typeface="Source Sans Pro" pitchFamily="34" charset="0"/>
                <a:ea typeface="Source Sans Pro" pitchFamily="34" charset="-122"/>
                <a:cs typeface="Source Sans Pro" pitchFamily="34" charset="-120"/>
              </a:rPr>
              <a:t>Resource Efficiency:</a:t>
            </a:r>
            <a:pPr indent="0" marL="0">
              <a:lnSpc>
                <a:spcPts val="2358"/>
              </a:lnSpc>
              <a:buNone/>
            </a:pPr>
            <a:r>
              <a:rPr lang="en-US" sz="1572" spc="-31" kern="0" dirty="0">
                <a:solidFill>
                  <a:srgbClr val="272525"/>
                </a:solidFill>
                <a:latin typeface="Source Sans Pro" pitchFamily="34" charset="0"/>
                <a:ea typeface="Source Sans Pro" pitchFamily="34" charset="-122"/>
                <a:cs typeface="Source Sans Pro" pitchFamily="34" charset="-120"/>
              </a:rPr>
              <a:t> Better utilization of hardware resources.</a:t>
            </a:r>
            <a:endParaRPr lang="en-US" sz="1572" dirty="0"/>
          </a:p>
        </p:txBody>
      </p:sp>
      <p:sp>
        <p:nvSpPr>
          <p:cNvPr id="15" name="Text 11"/>
          <p:cNvSpPr/>
          <p:nvPr/>
        </p:nvSpPr>
        <p:spPr>
          <a:xfrm>
            <a:off x="3171825" y="6641425"/>
            <a:ext cx="8605957" cy="299442"/>
          </a:xfrm>
          <a:prstGeom prst="rect">
            <a:avLst/>
          </a:prstGeom>
          <a:noFill/>
          <a:ln/>
        </p:spPr>
        <p:txBody>
          <a:bodyPr wrap="none" rtlCol="0" anchor="t"/>
          <a:lstStyle/>
          <a:p>
            <a:pPr algn="l" marL="342900" indent="-342900">
              <a:lnSpc>
                <a:spcPts val="2358"/>
              </a:lnSpc>
              <a:buSzPct val="100000"/>
              <a:buChar char="•"/>
            </a:pPr>
            <a:r>
              <a:rPr lang="en-US" sz="1572" b="1" spc="-31" kern="0" dirty="0">
                <a:solidFill>
                  <a:srgbClr val="272525"/>
                </a:solidFill>
                <a:latin typeface="Source Sans Pro" pitchFamily="34" charset="0"/>
                <a:ea typeface="Source Sans Pro" pitchFamily="34" charset="-122"/>
                <a:cs typeface="Source Sans Pro" pitchFamily="34" charset="-120"/>
              </a:rPr>
              <a:t>Isolation:</a:t>
            </a:r>
            <a:pPr algn="l" indent="0" marL="0">
              <a:lnSpc>
                <a:spcPts val="2358"/>
              </a:lnSpc>
              <a:buNone/>
            </a:pPr>
            <a:r>
              <a:rPr lang="en-US" sz="1572" spc="-31" kern="0" dirty="0">
                <a:solidFill>
                  <a:srgbClr val="272525"/>
                </a:solidFill>
                <a:latin typeface="Source Sans Pro" pitchFamily="34" charset="0"/>
                <a:ea typeface="Source Sans Pro" pitchFamily="34" charset="-122"/>
                <a:cs typeface="Source Sans Pro" pitchFamily="34" charset="-120"/>
              </a:rPr>
              <a:t> Each VM is isolated from others, reducing security risks.</a:t>
            </a:r>
            <a:endParaRPr lang="en-US" sz="1572" dirty="0"/>
          </a:p>
        </p:txBody>
      </p:sp>
      <p:sp>
        <p:nvSpPr>
          <p:cNvPr id="16" name="Text 12"/>
          <p:cNvSpPr/>
          <p:nvPr/>
        </p:nvSpPr>
        <p:spPr>
          <a:xfrm>
            <a:off x="3171825" y="7010638"/>
            <a:ext cx="8605957" cy="299442"/>
          </a:xfrm>
          <a:prstGeom prst="rect">
            <a:avLst/>
          </a:prstGeom>
          <a:noFill/>
          <a:ln/>
        </p:spPr>
        <p:txBody>
          <a:bodyPr wrap="none" rtlCol="0" anchor="t"/>
          <a:lstStyle/>
          <a:p>
            <a:pPr algn="l" marL="342900" indent="-342900">
              <a:lnSpc>
                <a:spcPts val="2358"/>
              </a:lnSpc>
              <a:buSzPct val="100000"/>
              <a:buChar char="•"/>
            </a:pPr>
            <a:r>
              <a:rPr lang="en-US" sz="1572" b="1" spc="-31" kern="0" dirty="0">
                <a:solidFill>
                  <a:srgbClr val="272525"/>
                </a:solidFill>
                <a:latin typeface="Source Sans Pro" pitchFamily="34" charset="0"/>
                <a:ea typeface="Source Sans Pro" pitchFamily="34" charset="-122"/>
                <a:cs typeface="Source Sans Pro" pitchFamily="34" charset="-120"/>
              </a:rPr>
              <a:t>Scalability:</a:t>
            </a:r>
            <a:pPr algn="l" indent="0" marL="0">
              <a:lnSpc>
                <a:spcPts val="2358"/>
              </a:lnSpc>
              <a:buNone/>
            </a:pPr>
            <a:r>
              <a:rPr lang="en-US" sz="1572" spc="-31" kern="0" dirty="0">
                <a:solidFill>
                  <a:srgbClr val="272525"/>
                </a:solidFill>
                <a:latin typeface="Source Sans Pro" pitchFamily="34" charset="0"/>
                <a:ea typeface="Source Sans Pro" pitchFamily="34" charset="-122"/>
                <a:cs typeface="Source Sans Pro" pitchFamily="34" charset="-120"/>
              </a:rPr>
              <a:t> Easier to scale up and down based on demand.</a:t>
            </a:r>
            <a:endParaRPr lang="en-US" sz="1572" dirty="0"/>
          </a:p>
        </p:txBody>
      </p:sp>
      <p:sp>
        <p:nvSpPr>
          <p:cNvPr id="17" name="Text 13"/>
          <p:cNvSpPr/>
          <p:nvPr/>
        </p:nvSpPr>
        <p:spPr>
          <a:xfrm>
            <a:off x="3171825" y="7379851"/>
            <a:ext cx="8605957" cy="299442"/>
          </a:xfrm>
          <a:prstGeom prst="rect">
            <a:avLst/>
          </a:prstGeom>
          <a:noFill/>
          <a:ln/>
        </p:spPr>
        <p:txBody>
          <a:bodyPr wrap="none" rtlCol="0" anchor="t"/>
          <a:lstStyle/>
          <a:p>
            <a:pPr algn="l" marL="342900" indent="-342900">
              <a:lnSpc>
                <a:spcPts val="2358"/>
              </a:lnSpc>
              <a:buSzPct val="100000"/>
              <a:buChar char="•"/>
            </a:pPr>
            <a:r>
              <a:rPr lang="en-US" sz="1572" b="1" spc="-31" kern="0" dirty="0">
                <a:solidFill>
                  <a:srgbClr val="272525"/>
                </a:solidFill>
                <a:latin typeface="Source Sans Pro" pitchFamily="34" charset="0"/>
                <a:ea typeface="Source Sans Pro" pitchFamily="34" charset="-122"/>
                <a:cs typeface="Source Sans Pro" pitchFamily="34" charset="-120"/>
              </a:rPr>
              <a:t>Flexibility:</a:t>
            </a:r>
            <a:pPr algn="l" indent="0" marL="0">
              <a:lnSpc>
                <a:spcPts val="2358"/>
              </a:lnSpc>
              <a:buNone/>
            </a:pPr>
            <a:r>
              <a:rPr lang="en-US" sz="1572" spc="-31" kern="0" dirty="0">
                <a:solidFill>
                  <a:srgbClr val="272525"/>
                </a:solidFill>
                <a:latin typeface="Source Sans Pro" pitchFamily="34" charset="0"/>
                <a:ea typeface="Source Sans Pro" pitchFamily="34" charset="-122"/>
                <a:cs typeface="Source Sans Pro" pitchFamily="34" charset="-120"/>
              </a:rPr>
              <a:t> Supports multiple operating systems on the same physical hardware.</a:t>
            </a:r>
            <a:endParaRPr lang="en-US" sz="1572"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093827"/>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9. View container logs</a:t>
            </a:r>
            <a:endParaRPr lang="en-US" sz="1750" dirty="0"/>
          </a:p>
        </p:txBody>
      </p:sp>
      <p:sp>
        <p:nvSpPr>
          <p:cNvPr id="7" name="Text 3"/>
          <p:cNvSpPr/>
          <p:nvPr/>
        </p:nvSpPr>
        <p:spPr>
          <a:xfrm>
            <a:off x="2348389" y="167699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logs container_name_or_id</a:t>
            </a:r>
            <a:endParaRPr lang="en-US" sz="1750" dirty="0"/>
          </a:p>
        </p:txBody>
      </p:sp>
      <p:sp>
        <p:nvSpPr>
          <p:cNvPr id="8" name="Text 4"/>
          <p:cNvSpPr/>
          <p:nvPr/>
        </p:nvSpPr>
        <p:spPr>
          <a:xfrm>
            <a:off x="2348389" y="2260163"/>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10. Pause a running container</a:t>
            </a:r>
            <a:endParaRPr lang="en-US" sz="1750" dirty="0"/>
          </a:p>
        </p:txBody>
      </p:sp>
      <p:sp>
        <p:nvSpPr>
          <p:cNvPr id="9" name="Text 5"/>
          <p:cNvSpPr/>
          <p:nvPr/>
        </p:nvSpPr>
        <p:spPr>
          <a:xfrm>
            <a:off x="2348389" y="2843332"/>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pause container_name_or_id</a:t>
            </a:r>
            <a:endParaRPr lang="en-US" sz="1750" dirty="0"/>
          </a:p>
        </p:txBody>
      </p:sp>
      <p:sp>
        <p:nvSpPr>
          <p:cNvPr id="10" name="Text 6"/>
          <p:cNvSpPr/>
          <p:nvPr/>
        </p:nvSpPr>
        <p:spPr>
          <a:xfrm>
            <a:off x="2348389" y="3426500"/>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11. Unpause a paused container</a:t>
            </a:r>
            <a:endParaRPr lang="en-US" sz="1750" dirty="0"/>
          </a:p>
        </p:txBody>
      </p:sp>
      <p:sp>
        <p:nvSpPr>
          <p:cNvPr id="11" name="Text 7"/>
          <p:cNvSpPr/>
          <p:nvPr/>
        </p:nvSpPr>
        <p:spPr>
          <a:xfrm>
            <a:off x="2348389" y="4009668"/>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unpause container_name_or_id</a:t>
            </a:r>
            <a:endParaRPr lang="en-US" sz="1750" dirty="0"/>
          </a:p>
        </p:txBody>
      </p:sp>
      <p:sp>
        <p:nvSpPr>
          <p:cNvPr id="12" name="Text 8"/>
          <p:cNvSpPr/>
          <p:nvPr/>
        </p:nvSpPr>
        <p:spPr>
          <a:xfrm>
            <a:off x="2348389" y="4592836"/>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12. Stop all containers at a time</a:t>
            </a:r>
            <a:endParaRPr lang="en-US" sz="1750" dirty="0"/>
          </a:p>
        </p:txBody>
      </p:sp>
      <p:sp>
        <p:nvSpPr>
          <p:cNvPr id="13" name="Text 9"/>
          <p:cNvSpPr/>
          <p:nvPr/>
        </p:nvSpPr>
        <p:spPr>
          <a:xfrm>
            <a:off x="2348389" y="5176004"/>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stop $( docker ps -a -q )</a:t>
            </a:r>
            <a:endParaRPr lang="en-US" sz="1750" dirty="0"/>
          </a:p>
        </p:txBody>
      </p:sp>
      <p:sp>
        <p:nvSpPr>
          <p:cNvPr id="14" name="Text 10"/>
          <p:cNvSpPr/>
          <p:nvPr/>
        </p:nvSpPr>
        <p:spPr>
          <a:xfrm>
            <a:off x="2348389" y="5759172"/>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13. Delete all containers at a time</a:t>
            </a:r>
            <a:endParaRPr lang="en-US" sz="1750" dirty="0"/>
          </a:p>
        </p:txBody>
      </p:sp>
      <p:sp>
        <p:nvSpPr>
          <p:cNvPr id="15" name="Text 11"/>
          <p:cNvSpPr/>
          <p:nvPr/>
        </p:nvSpPr>
        <p:spPr>
          <a:xfrm>
            <a:off x="2348389" y="6342340"/>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rm $( docker ps -a -q )</a:t>
            </a:r>
            <a:endParaRPr lang="en-US" sz="1750" dirty="0"/>
          </a:p>
        </p:txBody>
      </p:sp>
      <p:sp>
        <p:nvSpPr>
          <p:cNvPr id="16" name="Text 12"/>
          <p:cNvSpPr/>
          <p:nvPr/>
        </p:nvSpPr>
        <p:spPr>
          <a:xfrm>
            <a:off x="2348389" y="7008852"/>
            <a:ext cx="5779056" cy="326827"/>
          </a:xfrm>
          <a:prstGeom prst="rect">
            <a:avLst/>
          </a:prstGeom>
          <a:noFill/>
          <a:ln/>
        </p:spPr>
        <p:txBody>
          <a:bodyPr wrap="none" rtlCol="0" anchor="t"/>
          <a:lstStyle/>
          <a:p>
            <a:pPr indent="0" marL="0">
              <a:lnSpc>
                <a:spcPts val="2573"/>
              </a:lnSpc>
              <a:buNone/>
            </a:pPr>
            <a:r>
              <a:rPr lang="en-US" sz="2058" b="1" spc="-41" kern="0" dirty="0">
                <a:solidFill>
                  <a:srgbClr val="FF75D3"/>
                </a:solidFill>
                <a:latin typeface="adonis-web" pitchFamily="34" charset="0"/>
                <a:ea typeface="adonis-web" pitchFamily="34" charset="-122"/>
                <a:cs typeface="adonis-web" pitchFamily="34" charset="-120"/>
              </a:rPr>
              <a:t>                                                                      </a:t>
            </a:r>
            <a:pPr indent="0" marL="0">
              <a:lnSpc>
                <a:spcPts val="2573"/>
              </a:lnSpc>
              <a:buNone/>
            </a:pPr>
            <a:r>
              <a:rPr lang="en-US" sz="2058" b="1" spc="-41" kern="0" dirty="0">
                <a:solidFill>
                  <a:srgbClr val="F44444"/>
                </a:solidFill>
                <a:latin typeface="adonis-web" pitchFamily="34" charset="0"/>
                <a:ea typeface="adonis-web" pitchFamily="34" charset="-122"/>
                <a:cs typeface="adonis-web" pitchFamily="34" charset="-120"/>
              </a:rPr>
              <a:t>Let's do overview</a:t>
            </a:r>
            <a:endParaRPr lang="en-US" sz="2058"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263729"/>
            <a:ext cx="5228153" cy="653415"/>
          </a:xfrm>
          <a:prstGeom prst="rect">
            <a:avLst/>
          </a:prstGeom>
          <a:noFill/>
          <a:ln/>
        </p:spPr>
        <p:txBody>
          <a:bodyPr wrap="none" rtlCol="0" anchor="t"/>
          <a:lstStyle/>
          <a:p>
            <a:pPr indent="0" marL="0">
              <a:lnSpc>
                <a:spcPts val="5146"/>
              </a:lnSpc>
              <a:buNone/>
            </a:pPr>
            <a:r>
              <a:rPr lang="en-US" sz="4117" b="1" spc="-82" kern="0" dirty="0">
                <a:solidFill>
                  <a:srgbClr val="FF75D3"/>
                </a:solidFill>
                <a:latin typeface="adonis-web" pitchFamily="34" charset="0"/>
                <a:ea typeface="adonis-web" pitchFamily="34" charset="-122"/>
                <a:cs typeface="adonis-web" pitchFamily="34" charset="-120"/>
              </a:rPr>
              <a:t>Docker Volumes</a:t>
            </a:r>
            <a:endParaRPr lang="en-US" sz="4117" dirty="0"/>
          </a:p>
        </p:txBody>
      </p:sp>
      <p:sp>
        <p:nvSpPr>
          <p:cNvPr id="7" name="Text 3"/>
          <p:cNvSpPr/>
          <p:nvPr/>
        </p:nvSpPr>
        <p:spPr>
          <a:xfrm>
            <a:off x="2348389" y="2250400"/>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Volumes are the preferred mechanism for persisting data generated by and used by Docker containers. While </a:t>
            </a:r>
            <a:pPr indent="0" marL="0">
              <a:lnSpc>
                <a:spcPts val="2624"/>
              </a:lnSpc>
              <a:buNone/>
            </a:pPr>
            <a:r>
              <a:rPr lang="en-US" sz="1750" u="sng" spc="-35" kern="0" dirty="0">
                <a:solidFill>
                  <a:srgbClr val="AF41F0"/>
                </a:solidFill>
                <a:latin typeface="Source Sans Pro" pitchFamily="34" charset="0"/>
                <a:ea typeface="Source Sans Pro" pitchFamily="34" charset="-122"/>
                <a:cs typeface="Source Sans Pro" pitchFamily="34" charset="-120"/>
                <a:hlinkClick r:id="rId3" invalidUrl="" action="" tgtFrame="" tooltip="" history="1" highlightClick="0" endSnd="0">
                  <a:extLst>
                    <a:ext uri="{A12FA001-AC4F-418D-AE19-62706E023703}">
                      <ahyp:hlinkClr xmlns:ahyp="http://schemas.microsoft.com/office/drawing/2018/hyperlinkcolor" val="tx"/>
                    </a:ext>
                  </a:extLst>
                </a:hlinkClick>
              </a:rPr>
              <a:t>bind mounts</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are dependent on the directory structure and OS of the host machine, volumes are completely managed by Docker. Volumes have several advantages over bind mounts:</a:t>
            </a:r>
            <a:endParaRPr lang="en-US" sz="1750" dirty="0"/>
          </a:p>
        </p:txBody>
      </p:sp>
      <p:sp>
        <p:nvSpPr>
          <p:cNvPr id="8" name="Text 4"/>
          <p:cNvSpPr/>
          <p:nvPr/>
        </p:nvSpPr>
        <p:spPr>
          <a:xfrm>
            <a:off x="2703790" y="3500080"/>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Volumes are easier to back up or migrate than bind mounts.</a:t>
            </a:r>
            <a:endParaRPr lang="en-US" sz="1750" dirty="0"/>
          </a:p>
        </p:txBody>
      </p:sp>
      <p:sp>
        <p:nvSpPr>
          <p:cNvPr id="9" name="Text 5"/>
          <p:cNvSpPr/>
          <p:nvPr/>
        </p:nvSpPr>
        <p:spPr>
          <a:xfrm>
            <a:off x="2703790" y="3911084"/>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You can manage volumes using Docker CLI commands or the Docker API.</a:t>
            </a:r>
            <a:endParaRPr lang="en-US" sz="1750" dirty="0"/>
          </a:p>
        </p:txBody>
      </p:sp>
      <p:sp>
        <p:nvSpPr>
          <p:cNvPr id="10" name="Text 6"/>
          <p:cNvSpPr/>
          <p:nvPr/>
        </p:nvSpPr>
        <p:spPr>
          <a:xfrm>
            <a:off x="2703790" y="4322088"/>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Volumes work on both Linux and Windows containers.</a:t>
            </a:r>
            <a:endParaRPr lang="en-US" sz="1750" dirty="0"/>
          </a:p>
        </p:txBody>
      </p:sp>
      <p:sp>
        <p:nvSpPr>
          <p:cNvPr id="11" name="Text 7"/>
          <p:cNvSpPr/>
          <p:nvPr/>
        </p:nvSpPr>
        <p:spPr>
          <a:xfrm>
            <a:off x="2703790" y="4733092"/>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Volumes can be more safely shared among multiple containers.</a:t>
            </a:r>
            <a:endParaRPr lang="en-US" sz="1750" dirty="0"/>
          </a:p>
        </p:txBody>
      </p:sp>
      <p:sp>
        <p:nvSpPr>
          <p:cNvPr id="12" name="Text 8"/>
          <p:cNvSpPr/>
          <p:nvPr/>
        </p:nvSpPr>
        <p:spPr>
          <a:xfrm>
            <a:off x="2703790" y="5144095"/>
            <a:ext cx="9578102"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Volume drivers let you store volumes on remote hosts or cloud providers, encrypt the contents of volumes, or add other functionality.</a:t>
            </a:r>
            <a:endParaRPr lang="en-US" sz="1750" dirty="0"/>
          </a:p>
        </p:txBody>
      </p:sp>
      <p:sp>
        <p:nvSpPr>
          <p:cNvPr id="13" name="Text 9"/>
          <p:cNvSpPr/>
          <p:nvPr/>
        </p:nvSpPr>
        <p:spPr>
          <a:xfrm>
            <a:off x="2703790" y="5888355"/>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New volumes can have their content pre-populated by a container.</a:t>
            </a:r>
            <a:endParaRPr lang="en-US" sz="1750" dirty="0"/>
          </a:p>
        </p:txBody>
      </p:sp>
      <p:sp>
        <p:nvSpPr>
          <p:cNvPr id="14" name="Text 10"/>
          <p:cNvSpPr/>
          <p:nvPr/>
        </p:nvSpPr>
        <p:spPr>
          <a:xfrm>
            <a:off x="2703790" y="6299359"/>
            <a:ext cx="9578102"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Volumes on Docker Desktop have much higher performance than bind mounts from Mac and Windows hosts.</a:t>
            </a:r>
            <a:endParaRPr lang="en-US" sz="1750" dirty="0"/>
          </a:p>
        </p:txBody>
      </p:sp>
      <p:pic>
        <p:nvPicPr>
          <p:cNvPr id="15"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688306"/>
            <a:ext cx="3073122" cy="326827"/>
          </a:xfrm>
          <a:prstGeom prst="rect">
            <a:avLst/>
          </a:prstGeom>
          <a:noFill/>
          <a:ln/>
        </p:spPr>
        <p:txBody>
          <a:bodyPr wrap="none" rtlCol="0" anchor="t"/>
          <a:lstStyle/>
          <a:p>
            <a:pPr indent="0" marL="0">
              <a:lnSpc>
                <a:spcPts val="2573"/>
              </a:lnSpc>
              <a:buNone/>
            </a:pPr>
            <a:r>
              <a:rPr lang="en-US" sz="2058" b="1" spc="-41" kern="0" dirty="0">
                <a:solidFill>
                  <a:srgbClr val="AF41F0"/>
                </a:solidFill>
                <a:latin typeface="adonis-web" pitchFamily="34" charset="0"/>
                <a:ea typeface="adonis-web" pitchFamily="34" charset="-122"/>
                <a:cs typeface="adonis-web" pitchFamily="34" charset="-120"/>
              </a:rPr>
              <a:t>Docker Volume Architecture</a:t>
            </a:r>
            <a:endParaRPr lang="en-US" sz="2058" dirty="0"/>
          </a:p>
        </p:txBody>
      </p:sp>
      <p:pic>
        <p:nvPicPr>
          <p:cNvPr id="7" name="Image 2" descr="preencoded.png">    </p:cNvPr>
          <p:cNvPicPr>
            <a:picLocks noChangeAspect="1"/>
          </p:cNvPicPr>
          <p:nvPr/>
        </p:nvPicPr>
        <p:blipFill>
          <a:blip r:embed="rId3"/>
          <a:stretch>
            <a:fillRect/>
          </a:stretch>
        </p:blipFill>
        <p:spPr>
          <a:xfrm>
            <a:off x="3765709" y="2265045"/>
            <a:ext cx="7098744" cy="4276249"/>
          </a:xfrm>
          <a:prstGeom prst="rect">
            <a:avLst/>
          </a:prstGeom>
        </p:spPr>
      </p:pic>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980599"/>
            <a:ext cx="3297912" cy="392073"/>
          </a:xfrm>
          <a:prstGeom prst="rect">
            <a:avLst/>
          </a:prstGeom>
          <a:noFill/>
          <a:ln/>
        </p:spPr>
        <p:txBody>
          <a:bodyPr wrap="none" rtlCol="0" anchor="t"/>
          <a:lstStyle/>
          <a:p>
            <a:pPr indent="0" marL="0">
              <a:lnSpc>
                <a:spcPts val="3088"/>
              </a:lnSpc>
              <a:buNone/>
            </a:pPr>
            <a:r>
              <a:rPr lang="en-US" sz="2470" b="1" spc="-49" kern="0" dirty="0">
                <a:solidFill>
                  <a:srgbClr val="FF75D3"/>
                </a:solidFill>
                <a:latin typeface="adonis-web" pitchFamily="34" charset="0"/>
                <a:ea typeface="adonis-web" pitchFamily="34" charset="-122"/>
                <a:cs typeface="adonis-web" pitchFamily="34" charset="-120"/>
              </a:rPr>
              <a:t>Types of Docker Volumes</a:t>
            </a:r>
            <a:endParaRPr lang="en-US" sz="2470" dirty="0"/>
          </a:p>
        </p:txBody>
      </p:sp>
      <p:sp>
        <p:nvSpPr>
          <p:cNvPr id="7" name="Text 3"/>
          <p:cNvSpPr/>
          <p:nvPr/>
        </p:nvSpPr>
        <p:spPr>
          <a:xfrm>
            <a:off x="2703790" y="1594842"/>
            <a:ext cx="9578102" cy="333256"/>
          </a:xfrm>
          <a:prstGeom prst="rect">
            <a:avLst/>
          </a:prstGeom>
          <a:noFill/>
          <a:ln/>
        </p:spPr>
        <p:txBody>
          <a:bodyPr wrap="none" rtlCol="0" anchor="t"/>
          <a:lstStyle/>
          <a:p>
            <a:pPr algn="l" marL="342900" indent="-342900">
              <a:lnSpc>
                <a:spcPts val="2624"/>
              </a:lnSpc>
              <a:buSzPct val="100000"/>
              <a:buFont typeface="+mj-lt"/>
              <a:buAutoNum type="arabicPeriod" startAt="1"/>
            </a:pPr>
            <a:r>
              <a:rPr lang="en-US" sz="1750" spc="-35" kern="0" dirty="0">
                <a:solidFill>
                  <a:srgbClr val="272525"/>
                </a:solidFill>
                <a:latin typeface="Source Sans Pro" pitchFamily="34" charset="0"/>
                <a:ea typeface="Source Sans Pro" pitchFamily="34" charset="-122"/>
                <a:cs typeface="Source Sans Pro" pitchFamily="34" charset="-120"/>
              </a:rPr>
              <a:t>Anonymous Volumes</a:t>
            </a:r>
            <a:endParaRPr lang="en-US" sz="1750" dirty="0"/>
          </a:p>
        </p:txBody>
      </p:sp>
      <p:sp>
        <p:nvSpPr>
          <p:cNvPr id="8" name="Text 4"/>
          <p:cNvSpPr/>
          <p:nvPr/>
        </p:nvSpPr>
        <p:spPr>
          <a:xfrm>
            <a:off x="2703790" y="2005846"/>
            <a:ext cx="9578102" cy="333256"/>
          </a:xfrm>
          <a:prstGeom prst="rect">
            <a:avLst/>
          </a:prstGeom>
          <a:noFill/>
          <a:ln/>
        </p:spPr>
        <p:txBody>
          <a:bodyPr wrap="none" rtlCol="0" anchor="t"/>
          <a:lstStyle/>
          <a:p>
            <a:pPr algn="l" marL="342900" indent="-342900">
              <a:lnSpc>
                <a:spcPts val="2624"/>
              </a:lnSpc>
              <a:buSzPct val="100000"/>
              <a:buFont typeface="+mj-lt"/>
              <a:buAutoNum type="arabicPeriod" startAt="2"/>
            </a:pPr>
            <a:r>
              <a:rPr lang="en-US" sz="1750" spc="-35" kern="0" dirty="0">
                <a:solidFill>
                  <a:srgbClr val="272525"/>
                </a:solidFill>
                <a:latin typeface="Source Sans Pro" pitchFamily="34" charset="0"/>
                <a:ea typeface="Source Sans Pro" pitchFamily="34" charset="-122"/>
                <a:cs typeface="Source Sans Pro" pitchFamily="34" charset="-120"/>
              </a:rPr>
              <a:t>Named Volumes</a:t>
            </a:r>
            <a:endParaRPr lang="en-US" sz="1750" dirty="0"/>
          </a:p>
        </p:txBody>
      </p:sp>
      <p:sp>
        <p:nvSpPr>
          <p:cNvPr id="9" name="Text 5"/>
          <p:cNvSpPr/>
          <p:nvPr/>
        </p:nvSpPr>
        <p:spPr>
          <a:xfrm>
            <a:off x="2703790" y="2416850"/>
            <a:ext cx="9578102" cy="333256"/>
          </a:xfrm>
          <a:prstGeom prst="rect">
            <a:avLst/>
          </a:prstGeom>
          <a:noFill/>
          <a:ln/>
        </p:spPr>
        <p:txBody>
          <a:bodyPr wrap="none" rtlCol="0" anchor="t"/>
          <a:lstStyle/>
          <a:p>
            <a:pPr algn="l" marL="342900" indent="-342900">
              <a:lnSpc>
                <a:spcPts val="2624"/>
              </a:lnSpc>
              <a:buSzPct val="100000"/>
              <a:buFont typeface="+mj-lt"/>
              <a:buAutoNum type="arabicPeriod" startAt="3"/>
            </a:pPr>
            <a:r>
              <a:rPr lang="en-US" sz="1750" spc="-35" kern="0" dirty="0">
                <a:solidFill>
                  <a:srgbClr val="272525"/>
                </a:solidFill>
                <a:latin typeface="Source Sans Pro" pitchFamily="34" charset="0"/>
                <a:ea typeface="Source Sans Pro" pitchFamily="34" charset="-122"/>
                <a:cs typeface="Source Sans Pro" pitchFamily="34" charset="-120"/>
              </a:rPr>
              <a:t>Host Volumes (Bind Mounts)</a:t>
            </a:r>
            <a:endParaRPr lang="en-US" sz="1750" dirty="0"/>
          </a:p>
        </p:txBody>
      </p:sp>
      <p:sp>
        <p:nvSpPr>
          <p:cNvPr id="10" name="Text 6"/>
          <p:cNvSpPr/>
          <p:nvPr/>
        </p:nvSpPr>
        <p:spPr>
          <a:xfrm>
            <a:off x="2348389" y="3000018"/>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1. Anonymous Volumes</a:t>
            </a:r>
            <a:endParaRPr lang="en-US" sz="1750" dirty="0"/>
          </a:p>
        </p:txBody>
      </p:sp>
      <p:sp>
        <p:nvSpPr>
          <p:cNvPr id="11" name="Text 7"/>
          <p:cNvSpPr/>
          <p:nvPr/>
        </p:nvSpPr>
        <p:spPr>
          <a:xfrm>
            <a:off x="2348389" y="3583186"/>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Anonymous volumes are similar to named volumes, but they do not have a specific name assigned to them. Docker assigns them a unique identifier. These are typically used for temporary storage where the volume’s content does not need to be retained once the container is deleted.</a:t>
            </a:r>
            <a:endParaRPr lang="en-US" sz="1750" dirty="0"/>
          </a:p>
        </p:txBody>
      </p:sp>
      <p:sp>
        <p:nvSpPr>
          <p:cNvPr id="12" name="Text 8"/>
          <p:cNvSpPr/>
          <p:nvPr/>
        </p:nvSpPr>
        <p:spPr>
          <a:xfrm>
            <a:off x="2348389" y="4832866"/>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a:t>
            </a:r>
            <a:endParaRPr lang="en-US" sz="1750" dirty="0"/>
          </a:p>
        </p:txBody>
      </p:sp>
      <p:sp>
        <p:nvSpPr>
          <p:cNvPr id="13" name="Text 9"/>
          <p:cNvSpPr/>
          <p:nvPr/>
        </p:nvSpPr>
        <p:spPr>
          <a:xfrm>
            <a:off x="2348389" y="5416034"/>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-it  --name  &lt;container_name&gt;   -v   /&lt;directory_name&gt;  &lt;image_name&gt;  /bin/bash</a:t>
            </a:r>
            <a:endParaRPr lang="en-US" sz="1750" dirty="0"/>
          </a:p>
        </p:txBody>
      </p:sp>
      <p:sp>
        <p:nvSpPr>
          <p:cNvPr id="14" name="Text 10"/>
          <p:cNvSpPr/>
          <p:nvPr/>
        </p:nvSpPr>
        <p:spPr>
          <a:xfrm>
            <a:off x="2348389" y="5999202"/>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Real-time Use Case:</a:t>
            </a:r>
            <a:endParaRPr lang="en-US" sz="1750" dirty="0"/>
          </a:p>
        </p:txBody>
      </p:sp>
      <p:sp>
        <p:nvSpPr>
          <p:cNvPr id="15" name="Text 11"/>
          <p:cNvSpPr/>
          <p:nvPr/>
        </p:nvSpPr>
        <p:spPr>
          <a:xfrm>
            <a:off x="2703790" y="6582370"/>
            <a:ext cx="9578102" cy="666512"/>
          </a:xfrm>
          <a:prstGeom prst="rect">
            <a:avLst/>
          </a:prstGeom>
          <a:noFill/>
          <a:ln/>
        </p:spPr>
        <p:txBody>
          <a:bodyPr wrap="square" rtlCol="0" anchor="t"/>
          <a:lstStyle/>
          <a:p>
            <a:pPr algn="l" marL="3429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Temporary Data Storage:</a:t>
            </a:r>
            <a:pPr algn="l"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Useful for temporary data that is needed during the container's lifecycle but does not need to persist after the container is removed.</a:t>
            </a:r>
            <a:endParaRPr lang="en-US" sz="1750"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090261"/>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2. Named Volumes</a:t>
            </a:r>
            <a:endParaRPr lang="en-US" sz="1750" dirty="0"/>
          </a:p>
        </p:txBody>
      </p:sp>
      <p:sp>
        <p:nvSpPr>
          <p:cNvPr id="7" name="Text 3"/>
          <p:cNvSpPr/>
          <p:nvPr/>
        </p:nvSpPr>
        <p:spPr>
          <a:xfrm>
            <a:off x="2348389" y="2673429"/>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Named volumes are managed by Docker and are stored in a special location on the host filesystem. These volumes are independent of the host directory structure and provide a more flexible and portable way to persist data.</a:t>
            </a:r>
            <a:endParaRPr lang="en-US" sz="1750" dirty="0"/>
          </a:p>
        </p:txBody>
      </p:sp>
      <p:sp>
        <p:nvSpPr>
          <p:cNvPr id="8" name="Text 4"/>
          <p:cNvSpPr/>
          <p:nvPr/>
        </p:nvSpPr>
        <p:spPr>
          <a:xfrm>
            <a:off x="2348389" y="392310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a:t>
            </a:r>
            <a:endParaRPr lang="en-US" sz="1750" dirty="0"/>
          </a:p>
        </p:txBody>
      </p:sp>
      <p:sp>
        <p:nvSpPr>
          <p:cNvPr id="9" name="Text 5"/>
          <p:cNvSpPr/>
          <p:nvPr/>
        </p:nvSpPr>
        <p:spPr>
          <a:xfrm>
            <a:off x="2348389" y="4506278"/>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-it  --name  &lt;container_name&gt;   -v   /&lt;directory_name&gt;:&lt;volume _name&gt;   &lt;image_name&gt;  /bin/bash</a:t>
            </a:r>
            <a:endParaRPr lang="en-US" sz="1750" dirty="0"/>
          </a:p>
        </p:txBody>
      </p:sp>
      <p:sp>
        <p:nvSpPr>
          <p:cNvPr id="10" name="Text 6"/>
          <p:cNvSpPr/>
          <p:nvPr/>
        </p:nvSpPr>
        <p:spPr>
          <a:xfrm>
            <a:off x="2348389" y="5089446"/>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Real-time Use Case:</a:t>
            </a:r>
            <a:endParaRPr lang="en-US" sz="1750" dirty="0"/>
          </a:p>
        </p:txBody>
      </p:sp>
      <p:sp>
        <p:nvSpPr>
          <p:cNvPr id="11" name="Text 7"/>
          <p:cNvSpPr/>
          <p:nvPr/>
        </p:nvSpPr>
        <p:spPr>
          <a:xfrm>
            <a:off x="2703790" y="5672614"/>
            <a:ext cx="9578102" cy="666512"/>
          </a:xfrm>
          <a:prstGeom prst="rect">
            <a:avLst/>
          </a:prstGeom>
          <a:noFill/>
          <a:ln/>
        </p:spPr>
        <p:txBody>
          <a:bodyPr wrap="square" rtlCol="0" anchor="t"/>
          <a:lstStyle/>
          <a:p>
            <a:pPr algn="l" marL="3429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Database Storage:</a:t>
            </a:r>
            <a:pPr algn="l"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Using named volumes to persist database data ensures that the data remains intact even if the container is re-created or updated.</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798677"/>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3. Host Volumes (Bind Mounts)</a:t>
            </a:r>
            <a:endParaRPr lang="en-US" sz="1750" dirty="0"/>
          </a:p>
        </p:txBody>
      </p:sp>
      <p:sp>
        <p:nvSpPr>
          <p:cNvPr id="7" name="Text 3"/>
          <p:cNvSpPr/>
          <p:nvPr/>
        </p:nvSpPr>
        <p:spPr>
          <a:xfrm>
            <a:off x="2348389" y="2381845"/>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Host volumes, also known as bind mounts, directly map a directory or file from the host machine's filesystem into the container. This type of volume is useful when you need to share configuration files or other persistent data between the host and the container.</a:t>
            </a:r>
            <a:endParaRPr lang="en-US" sz="1750" dirty="0"/>
          </a:p>
        </p:txBody>
      </p:sp>
      <p:sp>
        <p:nvSpPr>
          <p:cNvPr id="8" name="Text 4"/>
          <p:cNvSpPr/>
          <p:nvPr/>
        </p:nvSpPr>
        <p:spPr>
          <a:xfrm>
            <a:off x="2348389" y="363152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a:t>
            </a:r>
            <a:endParaRPr lang="en-US" sz="1750" dirty="0"/>
          </a:p>
        </p:txBody>
      </p:sp>
      <p:sp>
        <p:nvSpPr>
          <p:cNvPr id="9" name="Text 5"/>
          <p:cNvSpPr/>
          <p:nvPr/>
        </p:nvSpPr>
        <p:spPr>
          <a:xfrm>
            <a:off x="2348389" y="421469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-it  --name  &lt;container_name&gt;   -v   /&lt;directory_name&gt;:&lt;volume _name&gt;   &lt;image_name&gt;  /bin/bash</a:t>
            </a:r>
            <a:endParaRPr lang="en-US" sz="1750" dirty="0"/>
          </a:p>
        </p:txBody>
      </p:sp>
      <p:sp>
        <p:nvSpPr>
          <p:cNvPr id="10" name="Text 6"/>
          <p:cNvSpPr/>
          <p:nvPr/>
        </p:nvSpPr>
        <p:spPr>
          <a:xfrm>
            <a:off x="2348389" y="4797862"/>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-it —name D2 -v  /opt/veera:mohan ubuntu /bin/bash</a:t>
            </a:r>
            <a:endParaRPr lang="en-US" sz="1750" dirty="0"/>
          </a:p>
        </p:txBody>
      </p:sp>
      <p:sp>
        <p:nvSpPr>
          <p:cNvPr id="11" name="Text 7"/>
          <p:cNvSpPr/>
          <p:nvPr/>
        </p:nvSpPr>
        <p:spPr>
          <a:xfrm>
            <a:off x="2348389" y="5381030"/>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Real-time Use Case:</a:t>
            </a:r>
            <a:endParaRPr lang="en-US" sz="1750" dirty="0"/>
          </a:p>
        </p:txBody>
      </p:sp>
      <p:sp>
        <p:nvSpPr>
          <p:cNvPr id="12" name="Text 8"/>
          <p:cNvSpPr/>
          <p:nvPr/>
        </p:nvSpPr>
        <p:spPr>
          <a:xfrm>
            <a:off x="2703790" y="5964198"/>
            <a:ext cx="9578102" cy="666512"/>
          </a:xfrm>
          <a:prstGeom prst="rect">
            <a:avLst/>
          </a:prstGeom>
          <a:noFill/>
          <a:ln/>
        </p:spPr>
        <p:txBody>
          <a:bodyPr wrap="square" rtlCol="0" anchor="t"/>
          <a:lstStyle/>
          <a:p>
            <a:pPr algn="l" marL="3429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Development Environment:</a:t>
            </a:r>
            <a:pPr algn="l"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Developers can edit files on their local machine and immediately see changes reflected in the running container without rebuilding the image.</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965365"/>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Share Volumes Container to Container</a:t>
            </a:r>
            <a:endParaRPr lang="en-US" sz="1750" dirty="0"/>
          </a:p>
        </p:txBody>
      </p:sp>
      <p:sp>
        <p:nvSpPr>
          <p:cNvPr id="7" name="Text 3"/>
          <p:cNvSpPr/>
          <p:nvPr/>
        </p:nvSpPr>
        <p:spPr>
          <a:xfrm>
            <a:off x="2348389" y="2548533"/>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—&gt;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To share volumes to the container we have to use command</a:t>
            </a:r>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 " --privileged=true --volume -from "</a:t>
            </a:r>
            <a:endParaRPr lang="en-US" sz="1750" dirty="0"/>
          </a:p>
        </p:txBody>
      </p:sp>
      <p:sp>
        <p:nvSpPr>
          <p:cNvPr id="8" name="Text 4"/>
          <p:cNvSpPr/>
          <p:nvPr/>
        </p:nvSpPr>
        <p:spPr>
          <a:xfrm>
            <a:off x="2348389" y="3131701"/>
            <a:ext cx="9933503" cy="666512"/>
          </a:xfrm>
          <a:prstGeom prst="rect">
            <a:avLst/>
          </a:prstGeom>
          <a:noFill/>
          <a:ln/>
        </p:spPr>
        <p:txBody>
          <a:bodyPr wrap="squar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 --privileged=true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means you are going to giving authorization to access the volume which is available in the container.</a:t>
            </a:r>
            <a:endParaRPr lang="en-US" sz="1750" dirty="0"/>
          </a:p>
        </p:txBody>
      </p:sp>
      <p:sp>
        <p:nvSpPr>
          <p:cNvPr id="9" name="Text 5"/>
          <p:cNvSpPr/>
          <p:nvPr/>
        </p:nvSpPr>
        <p:spPr>
          <a:xfrm>
            <a:off x="2348389" y="4048125"/>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 --volume -from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means where the volume it is available and how we are trying to share the volume</a:t>
            </a:r>
            <a:endParaRPr lang="en-US" sz="1750" dirty="0"/>
          </a:p>
        </p:txBody>
      </p:sp>
      <p:sp>
        <p:nvSpPr>
          <p:cNvPr id="10" name="Text 6"/>
          <p:cNvSpPr/>
          <p:nvPr/>
        </p:nvSpPr>
        <p:spPr>
          <a:xfrm>
            <a:off x="2348389" y="463129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a:t>
            </a:r>
            <a:endParaRPr lang="en-US" sz="1750" dirty="0"/>
          </a:p>
        </p:txBody>
      </p:sp>
      <p:sp>
        <p:nvSpPr>
          <p:cNvPr id="11" name="Text 7"/>
          <p:cNvSpPr/>
          <p:nvPr/>
        </p:nvSpPr>
        <p:spPr>
          <a:xfrm>
            <a:off x="2348389" y="5214461"/>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-it  --name  &lt;container_name&gt;   --privileged=true --volume -from &lt;container_name&gt;  &lt;image_name&gt; /bin/bash</a:t>
            </a:r>
            <a:endParaRPr lang="en-US" sz="1750" dirty="0"/>
          </a:p>
        </p:txBody>
      </p:sp>
      <p:sp>
        <p:nvSpPr>
          <p:cNvPr id="12" name="Text 8"/>
          <p:cNvSpPr/>
          <p:nvPr/>
        </p:nvSpPr>
        <p:spPr>
          <a:xfrm>
            <a:off x="2348389" y="613088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b="1" spc="-35" kern="0" dirty="0">
                <a:solidFill>
                  <a:srgbClr val="F44444"/>
                </a:solidFill>
                <a:latin typeface="Source Sans Pro" pitchFamily="34" charset="0"/>
                <a:ea typeface="Source Sans Pro" pitchFamily="34" charset="-122"/>
                <a:cs typeface="Source Sans Pro" pitchFamily="34" charset="-120"/>
              </a:rPr>
              <a:t>Let's do overview</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455301"/>
            <a:ext cx="5228153" cy="653415"/>
          </a:xfrm>
          <a:prstGeom prst="rect">
            <a:avLst/>
          </a:prstGeom>
          <a:noFill/>
          <a:ln/>
        </p:spPr>
        <p:txBody>
          <a:bodyPr wrap="none" rtlCol="0" anchor="t"/>
          <a:lstStyle/>
          <a:p>
            <a:pPr indent="0" marL="0">
              <a:lnSpc>
                <a:spcPts val="5146"/>
              </a:lnSpc>
              <a:buNone/>
            </a:pPr>
            <a:r>
              <a:rPr lang="en-US" sz="4117" b="1" spc="-82" kern="0" dirty="0">
                <a:solidFill>
                  <a:srgbClr val="FF75D3"/>
                </a:solidFill>
                <a:latin typeface="adonis-web" pitchFamily="34" charset="0"/>
                <a:ea typeface="adonis-web" pitchFamily="34" charset="-122"/>
                <a:cs typeface="adonis-web" pitchFamily="34" charset="-120"/>
              </a:rPr>
              <a:t>Docker Networks</a:t>
            </a:r>
            <a:endParaRPr lang="en-US" sz="4117" dirty="0"/>
          </a:p>
        </p:txBody>
      </p:sp>
      <p:sp>
        <p:nvSpPr>
          <p:cNvPr id="7" name="Text 3"/>
          <p:cNvSpPr/>
          <p:nvPr/>
        </p:nvSpPr>
        <p:spPr>
          <a:xfrm>
            <a:off x="2348389" y="2441972"/>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includes a networking system for managing communications between containers, your Docker host, and the outside world. Several different network types are supported, facilitating a variety of common use cases.</a:t>
            </a:r>
            <a:endParaRPr lang="en-US" sz="1750" dirty="0"/>
          </a:p>
        </p:txBody>
      </p:sp>
      <p:sp>
        <p:nvSpPr>
          <p:cNvPr id="8" name="Text 4"/>
          <p:cNvSpPr/>
          <p:nvPr/>
        </p:nvSpPr>
        <p:spPr>
          <a:xfrm>
            <a:off x="2348389" y="3358396"/>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Docker Network Types</a:t>
            </a:r>
            <a:endParaRPr lang="en-US" sz="2187" dirty="0"/>
          </a:p>
        </p:txBody>
      </p:sp>
      <p:sp>
        <p:nvSpPr>
          <p:cNvPr id="9" name="Text 5"/>
          <p:cNvSpPr/>
          <p:nvPr/>
        </p:nvSpPr>
        <p:spPr>
          <a:xfrm>
            <a:off x="2348389" y="4024908"/>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networks configure communications between neighboring containers and external services. Containers must be connected to a Docker network to receive any network connectivity. The communication routes available to the container depend on the network connections it has.</a:t>
            </a:r>
            <a:endParaRPr lang="en-US" sz="1750" dirty="0"/>
          </a:p>
        </p:txBody>
      </p:sp>
      <p:sp>
        <p:nvSpPr>
          <p:cNvPr id="10" name="Text 6"/>
          <p:cNvSpPr/>
          <p:nvPr/>
        </p:nvSpPr>
        <p:spPr>
          <a:xfrm>
            <a:off x="2348389" y="5274588"/>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1. Bridge Network</a:t>
            </a:r>
            <a:endParaRPr lang="en-US" sz="1750" dirty="0"/>
          </a:p>
        </p:txBody>
      </p:sp>
      <p:sp>
        <p:nvSpPr>
          <p:cNvPr id="11" name="Text 7"/>
          <p:cNvSpPr/>
          <p:nvPr/>
        </p:nvSpPr>
        <p:spPr>
          <a:xfrm>
            <a:off x="2348389" y="5857756"/>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2. Host Network</a:t>
            </a:r>
            <a:endParaRPr lang="en-US" sz="1750" dirty="0"/>
          </a:p>
        </p:txBody>
      </p:sp>
      <p:sp>
        <p:nvSpPr>
          <p:cNvPr id="12" name="Text 8"/>
          <p:cNvSpPr/>
          <p:nvPr/>
        </p:nvSpPr>
        <p:spPr>
          <a:xfrm>
            <a:off x="2348389" y="6440924"/>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3. None Network</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215509"/>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1. Bridge Network</a:t>
            </a:r>
            <a:endParaRPr lang="en-US" sz="1750" dirty="0"/>
          </a:p>
        </p:txBody>
      </p:sp>
      <p:sp>
        <p:nvSpPr>
          <p:cNvPr id="7" name="Text 3"/>
          <p:cNvSpPr/>
          <p:nvPr/>
        </p:nvSpPr>
        <p:spPr>
          <a:xfrm>
            <a:off x="2348389" y="1798677"/>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The bridge network is the default network type when you create a container. It allows containers on the same host to communicate with each other while isolating them from containers on other hosts.</a:t>
            </a:r>
            <a:endParaRPr lang="en-US" sz="1750" dirty="0"/>
          </a:p>
        </p:txBody>
      </p:sp>
      <p:sp>
        <p:nvSpPr>
          <p:cNvPr id="8" name="Text 4"/>
          <p:cNvSpPr/>
          <p:nvPr/>
        </p:nvSpPr>
        <p:spPr>
          <a:xfrm>
            <a:off x="2348389" y="2715101"/>
            <a:ext cx="9933503" cy="999768"/>
          </a:xfrm>
          <a:prstGeom prst="rect">
            <a:avLst/>
          </a:prstGeom>
          <a:noFill/>
          <a:ln/>
        </p:spPr>
        <p:txBody>
          <a:bodyPr wrap="squar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Example:</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Imagine you have a web application consisting of a front-end container (running a web server) and a back-end container (running a database). Using a bridge network, these containers can communicate with each other.</a:t>
            </a:r>
            <a:endParaRPr lang="en-US" sz="1750" dirty="0"/>
          </a:p>
        </p:txBody>
      </p:sp>
      <p:sp>
        <p:nvSpPr>
          <p:cNvPr id="9" name="Text 5"/>
          <p:cNvSpPr/>
          <p:nvPr/>
        </p:nvSpPr>
        <p:spPr>
          <a:xfrm>
            <a:off x="2348389" y="396478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#Create a bridge network</a:t>
            </a:r>
            <a:endParaRPr lang="en-US" sz="1750" dirty="0"/>
          </a:p>
        </p:txBody>
      </p:sp>
      <p:sp>
        <p:nvSpPr>
          <p:cNvPr id="10" name="Text 6"/>
          <p:cNvSpPr/>
          <p:nvPr/>
        </p:nvSpPr>
        <p:spPr>
          <a:xfrm>
            <a:off x="2348389" y="454794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network create my_bridge_network</a:t>
            </a:r>
            <a:endParaRPr lang="en-US" sz="1750" dirty="0"/>
          </a:p>
        </p:txBody>
      </p:sp>
      <p:sp>
        <p:nvSpPr>
          <p:cNvPr id="11" name="Text 7"/>
          <p:cNvSpPr/>
          <p:nvPr/>
        </p:nvSpPr>
        <p:spPr>
          <a:xfrm>
            <a:off x="2348389" y="5131118"/>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the database container and attach it to the bridge network</a:t>
            </a:r>
            <a:endParaRPr lang="en-US" sz="1750" dirty="0"/>
          </a:p>
        </p:txBody>
      </p:sp>
      <p:sp>
        <p:nvSpPr>
          <p:cNvPr id="12" name="Text 8"/>
          <p:cNvSpPr/>
          <p:nvPr/>
        </p:nvSpPr>
        <p:spPr>
          <a:xfrm>
            <a:off x="2348389" y="5714286"/>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-d --name db --network my_bridge_network mongo</a:t>
            </a:r>
            <a:endParaRPr lang="en-US" sz="1750" dirty="0"/>
          </a:p>
        </p:txBody>
      </p:sp>
      <p:sp>
        <p:nvSpPr>
          <p:cNvPr id="13" name="Text 9"/>
          <p:cNvSpPr/>
          <p:nvPr/>
        </p:nvSpPr>
        <p:spPr>
          <a:xfrm>
            <a:off x="2348389" y="6297454"/>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the web server container and attach it to the bridge network</a:t>
            </a:r>
            <a:endParaRPr lang="en-US" sz="1750" dirty="0"/>
          </a:p>
        </p:txBody>
      </p:sp>
      <p:sp>
        <p:nvSpPr>
          <p:cNvPr id="14" name="Text 10"/>
          <p:cNvSpPr/>
          <p:nvPr/>
        </p:nvSpPr>
        <p:spPr>
          <a:xfrm>
            <a:off x="2348389" y="6880622"/>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-d --name web --network my_bridge_network nginx</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923925"/>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2. Host Network</a:t>
            </a:r>
            <a:endParaRPr lang="en-US" sz="1750" dirty="0"/>
          </a:p>
        </p:txBody>
      </p:sp>
      <p:sp>
        <p:nvSpPr>
          <p:cNvPr id="7" name="Text 3"/>
          <p:cNvSpPr/>
          <p:nvPr/>
        </p:nvSpPr>
        <p:spPr>
          <a:xfrm>
            <a:off x="2348389" y="1507093"/>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The host network removes network isolation between the container and the Docker host. The container shares the host's networking namespace and can access services running on the host.</a:t>
            </a:r>
            <a:endParaRPr lang="en-US" sz="1750" dirty="0"/>
          </a:p>
        </p:txBody>
      </p:sp>
      <p:sp>
        <p:nvSpPr>
          <p:cNvPr id="8" name="Text 4"/>
          <p:cNvSpPr/>
          <p:nvPr/>
        </p:nvSpPr>
        <p:spPr>
          <a:xfrm>
            <a:off x="2348389" y="2423517"/>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Example:</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Suppose you want to run a containerized application that needs to bind to a specific port on the host.</a:t>
            </a:r>
            <a:endParaRPr lang="en-US" sz="1750" dirty="0"/>
          </a:p>
        </p:txBody>
      </p:sp>
      <p:sp>
        <p:nvSpPr>
          <p:cNvPr id="9" name="Text 5"/>
          <p:cNvSpPr/>
          <p:nvPr/>
        </p:nvSpPr>
        <p:spPr>
          <a:xfrm>
            <a:off x="2348389" y="300668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a container using the host network</a:t>
            </a:r>
            <a:endParaRPr lang="en-US" sz="1750" dirty="0"/>
          </a:p>
        </p:txBody>
      </p:sp>
      <p:sp>
        <p:nvSpPr>
          <p:cNvPr id="10" name="Text 6"/>
          <p:cNvSpPr/>
          <p:nvPr/>
        </p:nvSpPr>
        <p:spPr>
          <a:xfrm>
            <a:off x="2348389" y="358985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-d --network host nginx</a:t>
            </a:r>
            <a:endParaRPr lang="en-US" sz="1750" dirty="0"/>
          </a:p>
        </p:txBody>
      </p:sp>
      <p:sp>
        <p:nvSpPr>
          <p:cNvPr id="11" name="Text 7"/>
          <p:cNvSpPr/>
          <p:nvPr/>
        </p:nvSpPr>
        <p:spPr>
          <a:xfrm>
            <a:off x="2348389" y="4173022"/>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3. None Network</a:t>
            </a:r>
            <a:endParaRPr lang="en-US" sz="1750" dirty="0"/>
          </a:p>
        </p:txBody>
      </p:sp>
      <p:sp>
        <p:nvSpPr>
          <p:cNvPr id="12" name="Text 8"/>
          <p:cNvSpPr/>
          <p:nvPr/>
        </p:nvSpPr>
        <p:spPr>
          <a:xfrm>
            <a:off x="2348389" y="4756190"/>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The none network disables all networking for a container. This can be useful for containers that do not require network access.</a:t>
            </a:r>
            <a:endParaRPr lang="en-US" sz="1750" dirty="0"/>
          </a:p>
        </p:txBody>
      </p:sp>
      <p:sp>
        <p:nvSpPr>
          <p:cNvPr id="13" name="Text 9"/>
          <p:cNvSpPr/>
          <p:nvPr/>
        </p:nvSpPr>
        <p:spPr>
          <a:xfrm>
            <a:off x="2348389" y="5672614"/>
            <a:ext cx="9933503" cy="666512"/>
          </a:xfrm>
          <a:prstGeom prst="rect">
            <a:avLst/>
          </a:prstGeom>
          <a:noFill/>
          <a:ln/>
        </p:spPr>
        <p:txBody>
          <a:bodyPr wrap="squar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Example:</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Suppose you want to run a container for a task that does not need any network connectivity, such as a local data processing job.</a:t>
            </a:r>
            <a:endParaRPr lang="en-US" sz="1750" dirty="0"/>
          </a:p>
        </p:txBody>
      </p:sp>
      <p:sp>
        <p:nvSpPr>
          <p:cNvPr id="14" name="Text 10"/>
          <p:cNvSpPr/>
          <p:nvPr/>
        </p:nvSpPr>
        <p:spPr>
          <a:xfrm>
            <a:off x="2348389" y="6589038"/>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#Run a container with no network</a:t>
            </a:r>
            <a:endParaRPr lang="en-US" sz="1750" dirty="0"/>
          </a:p>
        </p:txBody>
      </p:sp>
      <p:sp>
        <p:nvSpPr>
          <p:cNvPr id="15" name="Text 11"/>
          <p:cNvSpPr/>
          <p:nvPr/>
        </p:nvSpPr>
        <p:spPr>
          <a:xfrm>
            <a:off x="2348389" y="7172206"/>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run -d --network none my_data_processing_image</a:t>
            </a:r>
            <a:endParaRPr lang="en-US" sz="1750"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129903"/>
            <a:ext cx="2614017" cy="326827"/>
          </a:xfrm>
          <a:prstGeom prst="rect">
            <a:avLst/>
          </a:prstGeom>
          <a:noFill/>
          <a:ln/>
        </p:spPr>
        <p:txBody>
          <a:bodyPr wrap="none" rtlCol="0" anchor="t"/>
          <a:lstStyle/>
          <a:p>
            <a:pPr indent="0" marL="0">
              <a:lnSpc>
                <a:spcPts val="2573"/>
              </a:lnSpc>
              <a:buNone/>
            </a:pPr>
            <a:r>
              <a:rPr lang="en-US" sz="2058" b="1" spc="-41" kern="0" dirty="0">
                <a:solidFill>
                  <a:srgbClr val="FF75D3"/>
                </a:solidFill>
                <a:latin typeface="adonis-web" pitchFamily="34" charset="0"/>
                <a:ea typeface="adonis-web" pitchFamily="34" charset="-122"/>
                <a:cs typeface="adonis-web" pitchFamily="34" charset="-120"/>
              </a:rPr>
              <a:t>Containerization</a:t>
            </a:r>
            <a:endParaRPr lang="en-US" sz="2058" dirty="0"/>
          </a:p>
        </p:txBody>
      </p:sp>
      <p:sp>
        <p:nvSpPr>
          <p:cNvPr id="7" name="Text 3"/>
          <p:cNvSpPr/>
          <p:nvPr/>
        </p:nvSpPr>
        <p:spPr>
          <a:xfrm>
            <a:off x="2348389" y="1706642"/>
            <a:ext cx="9933503" cy="999768"/>
          </a:xfrm>
          <a:prstGeom prst="rect">
            <a:avLst/>
          </a:prstGeom>
          <a:noFill/>
          <a:ln/>
        </p:spPr>
        <p:txBody>
          <a:bodyPr wrap="squar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Containerization</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involves encapsulating an application and its dependencies into a container that can run on any computing environment. Containers share the host system’s OS kernel and isolate the application processes from other containerized applications.</a:t>
            </a:r>
            <a:endParaRPr lang="en-US" sz="1750" dirty="0"/>
          </a:p>
        </p:txBody>
      </p:sp>
      <p:sp>
        <p:nvSpPr>
          <p:cNvPr id="8" name="Text 4"/>
          <p:cNvSpPr/>
          <p:nvPr/>
        </p:nvSpPr>
        <p:spPr>
          <a:xfrm>
            <a:off x="2703790" y="2956322"/>
            <a:ext cx="9578102" cy="666512"/>
          </a:xfrm>
          <a:prstGeom prst="rect">
            <a:avLst/>
          </a:prstGeom>
          <a:noFill/>
          <a:ln/>
        </p:spPr>
        <p:txBody>
          <a:bodyPr wrap="square" rtlCol="0" anchor="t"/>
          <a:lstStyle/>
          <a:p>
            <a:pPr algn="l" marL="3429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Docker:</a:t>
            </a:r>
            <a:pPr algn="l"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One of the most popular containerization platforms. It automates the deployment of applications inside lightweight containers.</a:t>
            </a:r>
            <a:endParaRPr lang="en-US" sz="1750" dirty="0"/>
          </a:p>
        </p:txBody>
      </p:sp>
      <p:sp>
        <p:nvSpPr>
          <p:cNvPr id="9" name="Text 5"/>
          <p:cNvSpPr/>
          <p:nvPr/>
        </p:nvSpPr>
        <p:spPr>
          <a:xfrm>
            <a:off x="2703790" y="3700582"/>
            <a:ext cx="9578102" cy="666512"/>
          </a:xfrm>
          <a:prstGeom prst="rect">
            <a:avLst/>
          </a:prstGeom>
          <a:noFill/>
          <a:ln/>
        </p:spPr>
        <p:txBody>
          <a:bodyPr wrap="square" rtlCol="0" anchor="t"/>
          <a:lstStyle/>
          <a:p>
            <a:pPr algn="l" marL="3429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Kubernetes:</a:t>
            </a:r>
            <a:pPr algn="l"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An open-source platform for managing containerized applications across multiple hosts, providing basic mechanisms for deployment, maintenance, and scaling of applications.</a:t>
            </a:r>
            <a:endParaRPr lang="en-US" sz="1750" dirty="0"/>
          </a:p>
        </p:txBody>
      </p:sp>
      <p:sp>
        <p:nvSpPr>
          <p:cNvPr id="10" name="Text 6"/>
          <p:cNvSpPr/>
          <p:nvPr/>
        </p:nvSpPr>
        <p:spPr>
          <a:xfrm>
            <a:off x="2348389" y="4617006"/>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Benefits of Containerization:</a:t>
            </a:r>
            <a:endParaRPr lang="en-US" sz="1750" dirty="0"/>
          </a:p>
        </p:txBody>
      </p:sp>
      <p:sp>
        <p:nvSpPr>
          <p:cNvPr id="11" name="Text 7"/>
          <p:cNvSpPr/>
          <p:nvPr/>
        </p:nvSpPr>
        <p:spPr>
          <a:xfrm>
            <a:off x="2703790" y="5200174"/>
            <a:ext cx="9578102" cy="333256"/>
          </a:xfrm>
          <a:prstGeom prst="rect">
            <a:avLst/>
          </a:prstGeom>
          <a:noFill/>
          <a:ln/>
        </p:spPr>
        <p:txBody>
          <a:bodyPr wrap="none" rtlCol="0" anchor="t"/>
          <a:lstStyle/>
          <a:p>
            <a:pPr algn="l" marL="3429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Lightweight:</a:t>
            </a:r>
            <a:pPr algn="l"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Containers share the host OS kernel, making them more lightweight than VMs.</a:t>
            </a:r>
            <a:endParaRPr lang="en-US" sz="1750" dirty="0"/>
          </a:p>
        </p:txBody>
      </p:sp>
      <p:sp>
        <p:nvSpPr>
          <p:cNvPr id="12" name="Text 8"/>
          <p:cNvSpPr/>
          <p:nvPr/>
        </p:nvSpPr>
        <p:spPr>
          <a:xfrm>
            <a:off x="2703790" y="5611177"/>
            <a:ext cx="9578102" cy="666512"/>
          </a:xfrm>
          <a:prstGeom prst="rect">
            <a:avLst/>
          </a:prstGeom>
          <a:noFill/>
          <a:ln/>
        </p:spPr>
        <p:txBody>
          <a:bodyPr wrap="square" rtlCol="0" anchor="t"/>
          <a:lstStyle/>
          <a:p>
            <a:pPr algn="l" marL="3429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Portability:</a:t>
            </a:r>
            <a:pPr algn="l"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Containers can run on any system that supports the container runtime environment, providing greater portability.</a:t>
            </a:r>
            <a:endParaRPr lang="en-US" sz="1750" dirty="0"/>
          </a:p>
        </p:txBody>
      </p:sp>
      <p:sp>
        <p:nvSpPr>
          <p:cNvPr id="13" name="Text 9"/>
          <p:cNvSpPr/>
          <p:nvPr/>
        </p:nvSpPr>
        <p:spPr>
          <a:xfrm>
            <a:off x="2703790" y="6355437"/>
            <a:ext cx="9578102" cy="333256"/>
          </a:xfrm>
          <a:prstGeom prst="rect">
            <a:avLst/>
          </a:prstGeom>
          <a:noFill/>
          <a:ln/>
        </p:spPr>
        <p:txBody>
          <a:bodyPr wrap="none" rtlCol="0" anchor="t"/>
          <a:lstStyle/>
          <a:p>
            <a:pPr algn="l" marL="3429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Consistency:</a:t>
            </a:r>
            <a:pPr algn="l"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Ensures that applications run the same regardless of where they are deployed.</a:t>
            </a:r>
            <a:endParaRPr lang="en-US" sz="1750" dirty="0"/>
          </a:p>
        </p:txBody>
      </p:sp>
      <p:sp>
        <p:nvSpPr>
          <p:cNvPr id="14" name="Text 10"/>
          <p:cNvSpPr/>
          <p:nvPr/>
        </p:nvSpPr>
        <p:spPr>
          <a:xfrm>
            <a:off x="2703790" y="6766441"/>
            <a:ext cx="9578102" cy="333256"/>
          </a:xfrm>
          <a:prstGeom prst="rect">
            <a:avLst/>
          </a:prstGeom>
          <a:noFill/>
          <a:ln/>
        </p:spPr>
        <p:txBody>
          <a:bodyPr wrap="none" rtlCol="0" anchor="t"/>
          <a:lstStyle/>
          <a:p>
            <a:pPr algn="l" marL="3429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Fast Boot-Up:</a:t>
            </a:r>
            <a:pPr algn="l"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Containers can start up quickly because they do not require booting up an entire OS.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297067"/>
            <a:ext cx="5228153" cy="653415"/>
          </a:xfrm>
          <a:prstGeom prst="rect">
            <a:avLst/>
          </a:prstGeom>
          <a:noFill/>
          <a:ln/>
        </p:spPr>
        <p:txBody>
          <a:bodyPr wrap="none" rtlCol="0" anchor="t"/>
          <a:lstStyle/>
          <a:p>
            <a:pPr indent="0" marL="0">
              <a:lnSpc>
                <a:spcPts val="5146"/>
              </a:lnSpc>
              <a:buNone/>
            </a:pPr>
            <a:r>
              <a:rPr lang="en-US" sz="4117" b="1" spc="-82" kern="0" dirty="0">
                <a:solidFill>
                  <a:srgbClr val="FF75D3"/>
                </a:solidFill>
                <a:latin typeface="adonis-web" pitchFamily="34" charset="0"/>
                <a:ea typeface="adonis-web" pitchFamily="34" charset="-122"/>
                <a:cs typeface="adonis-web" pitchFamily="34" charset="-120"/>
              </a:rPr>
              <a:t>Docker Compose</a:t>
            </a:r>
            <a:endParaRPr lang="en-US" sz="4117" dirty="0"/>
          </a:p>
        </p:txBody>
      </p:sp>
      <p:sp>
        <p:nvSpPr>
          <p:cNvPr id="7" name="Text 3"/>
          <p:cNvSpPr/>
          <p:nvPr/>
        </p:nvSpPr>
        <p:spPr>
          <a:xfrm>
            <a:off x="2348389" y="2283738"/>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Compose is a tool for defining and running multi-container applications. It is the key to unlocking a streamlined and efficient development and deployment experience.</a:t>
            </a:r>
            <a:endParaRPr lang="en-US" sz="1750" dirty="0"/>
          </a:p>
        </p:txBody>
      </p:sp>
      <p:sp>
        <p:nvSpPr>
          <p:cNvPr id="8" name="Text 4"/>
          <p:cNvSpPr/>
          <p:nvPr/>
        </p:nvSpPr>
        <p:spPr>
          <a:xfrm>
            <a:off x="2348389" y="3200162"/>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Compose simplifies the control of your entire application stack, making it easy to manage services, networks, and volumes in a single, comprehensible YAML configuration file. Then, with a single command, you create and start all the services from your configuration file.</a:t>
            </a:r>
            <a:endParaRPr lang="en-US" sz="1750" dirty="0"/>
          </a:p>
        </p:txBody>
      </p:sp>
      <p:sp>
        <p:nvSpPr>
          <p:cNvPr id="9" name="Text 5"/>
          <p:cNvSpPr/>
          <p:nvPr/>
        </p:nvSpPr>
        <p:spPr>
          <a:xfrm>
            <a:off x="2348389" y="4449842"/>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Compose works in all environments; production, staging, development, testing, as well as CI workflows. It also has commands for managing the whole lifecycle of your application:</a:t>
            </a:r>
            <a:endParaRPr lang="en-US" sz="1750" dirty="0"/>
          </a:p>
        </p:txBody>
      </p:sp>
      <p:sp>
        <p:nvSpPr>
          <p:cNvPr id="10" name="Text 6"/>
          <p:cNvSpPr/>
          <p:nvPr/>
        </p:nvSpPr>
        <p:spPr>
          <a:xfrm>
            <a:off x="2703790" y="5366266"/>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Start, stop, and rebuild services</a:t>
            </a:r>
            <a:endParaRPr lang="en-US" sz="1750" dirty="0"/>
          </a:p>
        </p:txBody>
      </p:sp>
      <p:sp>
        <p:nvSpPr>
          <p:cNvPr id="11" name="Text 7"/>
          <p:cNvSpPr/>
          <p:nvPr/>
        </p:nvSpPr>
        <p:spPr>
          <a:xfrm>
            <a:off x="2703790" y="5777270"/>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View the status of running services</a:t>
            </a:r>
            <a:endParaRPr lang="en-US" sz="1750" dirty="0"/>
          </a:p>
        </p:txBody>
      </p:sp>
      <p:sp>
        <p:nvSpPr>
          <p:cNvPr id="12" name="Text 8"/>
          <p:cNvSpPr/>
          <p:nvPr/>
        </p:nvSpPr>
        <p:spPr>
          <a:xfrm>
            <a:off x="2703790" y="6188273"/>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Stream the log output of running services</a:t>
            </a:r>
            <a:endParaRPr lang="en-US" sz="1750" dirty="0"/>
          </a:p>
        </p:txBody>
      </p:sp>
      <p:sp>
        <p:nvSpPr>
          <p:cNvPr id="13" name="Text 9"/>
          <p:cNvSpPr/>
          <p:nvPr/>
        </p:nvSpPr>
        <p:spPr>
          <a:xfrm>
            <a:off x="2703790" y="6599277"/>
            <a:ext cx="9578102"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Run a one-off command on a service</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340173"/>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How Compose works</a:t>
            </a:r>
            <a:endParaRPr lang="en-US" sz="2187" dirty="0"/>
          </a:p>
        </p:txBody>
      </p:sp>
      <p:sp>
        <p:nvSpPr>
          <p:cNvPr id="7" name="Text 3"/>
          <p:cNvSpPr/>
          <p:nvPr/>
        </p:nvSpPr>
        <p:spPr>
          <a:xfrm>
            <a:off x="2348389" y="300668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Compose relies on a YAML configuration file, usually named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compose.yaml</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t>
            </a:r>
            <a:endParaRPr lang="en-US" sz="1750" dirty="0"/>
          </a:p>
        </p:txBody>
      </p:sp>
      <p:sp>
        <p:nvSpPr>
          <p:cNvPr id="8" name="Text 4"/>
          <p:cNvSpPr/>
          <p:nvPr/>
        </p:nvSpPr>
        <p:spPr>
          <a:xfrm>
            <a:off x="2348389" y="3589853"/>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The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compose.yaml</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file follows the rules provided by the </a:t>
            </a:r>
            <a:pPr indent="0" marL="0">
              <a:lnSpc>
                <a:spcPts val="2624"/>
              </a:lnSpc>
              <a:buNone/>
            </a:pPr>
            <a:r>
              <a:rPr lang="en-US" sz="1750" u="sng" spc="-35" kern="0" dirty="0">
                <a:solidFill>
                  <a:srgbClr val="AF41F0"/>
                </a:solidFill>
                <a:latin typeface="Source Sans Pro" pitchFamily="34" charset="0"/>
                <a:ea typeface="Source Sans Pro" pitchFamily="34" charset="-122"/>
                <a:cs typeface="Source Sans Pro" pitchFamily="34" charset="-120"/>
                <a:hlinkClick r:id="rId3" invalidUrl="" action="" tgtFrame="" tooltip="" history="1" highlightClick="0" endSnd="0">
                  <a:extLst>
                    <a:ext uri="{A12FA001-AC4F-418D-AE19-62706E023703}">
                      <ahyp:hlinkClr xmlns:ahyp="http://schemas.microsoft.com/office/drawing/2018/hyperlinkcolor" val="tx"/>
                    </a:ext>
                  </a:extLst>
                </a:hlinkClick>
              </a:rPr>
              <a:t>Compose Specification</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in how to define multi-container applications. This is the Docker Compose implementation of the formal </a:t>
            </a:r>
            <a:pPr indent="0" marL="0">
              <a:lnSpc>
                <a:spcPts val="2624"/>
              </a:lnSpc>
              <a:buNone/>
            </a:pPr>
            <a:r>
              <a:rPr lang="en-US" sz="1750" u="sng" spc="-35" kern="0" dirty="0">
                <a:solidFill>
                  <a:srgbClr val="AF41F0"/>
                </a:solidFill>
                <a:latin typeface="Source Sans Pro" pitchFamily="34" charset="0"/>
                <a:ea typeface="Source Sans Pro" pitchFamily="34" charset="-122"/>
                <a:cs typeface="Source Sans Pro" pitchFamily="34" charset="-120"/>
                <a:hlinkClick r:id="rId4" invalidUrl="" action="" tgtFrame="" tooltip="" history="1" highlightClick="0" endSnd="0">
                  <a:extLst>
                    <a:ext uri="{A12FA001-AC4F-418D-AE19-62706E023703}">
                      <ahyp:hlinkClr xmlns:ahyp="http://schemas.microsoft.com/office/drawing/2018/hyperlinkcolor" val="tx"/>
                    </a:ext>
                  </a:extLst>
                </a:hlinkClick>
              </a:rPr>
              <a:t>Compose Specification</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t>
            </a:r>
            <a:endParaRPr lang="en-US" sz="1750" dirty="0"/>
          </a:p>
        </p:txBody>
      </p:sp>
      <p:sp>
        <p:nvSpPr>
          <p:cNvPr id="9" name="Text 5"/>
          <p:cNvSpPr/>
          <p:nvPr/>
        </p:nvSpPr>
        <p:spPr>
          <a:xfrm>
            <a:off x="2348389" y="4506278"/>
            <a:ext cx="9933503" cy="333256"/>
          </a:xfrm>
          <a:prstGeom prst="rect">
            <a:avLst/>
          </a:prstGeom>
          <a:noFill/>
          <a:ln/>
        </p:spPr>
        <p:txBody>
          <a:bodyPr wrap="none" rtlCol="0" anchor="t"/>
          <a:lstStyle/>
          <a:p>
            <a:pPr indent="0" marL="0">
              <a:lnSpc>
                <a:spcPts val="2624"/>
              </a:lnSpc>
              <a:buNone/>
            </a:pPr>
            <a:r>
              <a:rPr lang="en-US" sz="1750" b="1" spc="-35" kern="0" dirty="0">
                <a:solidFill>
                  <a:srgbClr val="272525"/>
                </a:solidFill>
                <a:latin typeface="Source Sans Pro" pitchFamily="34" charset="0"/>
                <a:ea typeface="Source Sans Pro" pitchFamily="34" charset="-122"/>
                <a:cs typeface="Source Sans Pro" pitchFamily="34" charset="-120"/>
              </a:rPr>
              <a:t>​</a:t>
            </a:r>
            <a:endParaRPr lang="en-US" sz="1750" dirty="0"/>
          </a:p>
        </p:txBody>
      </p:sp>
      <p:sp>
        <p:nvSpPr>
          <p:cNvPr id="10" name="Text 6"/>
          <p:cNvSpPr/>
          <p:nvPr/>
        </p:nvSpPr>
        <p:spPr>
          <a:xfrm>
            <a:off x="2348389" y="5089446"/>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The default path for a Compose file is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compose.yaml</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(preferred) or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compose.yml</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that is placed in the working directory. Compose also supports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docker-compose.yaml</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and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docker-compose.yml</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for backwards compatibility of earlier versions. If both files exist, Compose prefers the canonical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compose.yaml</a:t>
            </a:r>
            <a:endParaRPr lang="en-US" sz="1750" dirty="0"/>
          </a:p>
        </p:txBody>
      </p:sp>
      <p:pic>
        <p:nvPicPr>
          <p:cNvPr id="11" name="Image 2"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512570"/>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Why use Compose?</a:t>
            </a:r>
            <a:endParaRPr lang="en-US" sz="2187" dirty="0"/>
          </a:p>
        </p:txBody>
      </p:sp>
      <p:sp>
        <p:nvSpPr>
          <p:cNvPr id="7" name="Text 3"/>
          <p:cNvSpPr/>
          <p:nvPr/>
        </p:nvSpPr>
        <p:spPr>
          <a:xfrm>
            <a:off x="2348389" y="2179082"/>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Key Benefits of Docker Compose</a:t>
            </a:r>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a:t>
            </a:r>
            <a:endParaRPr lang="en-US" sz="2187" dirty="0"/>
          </a:p>
        </p:txBody>
      </p:sp>
      <p:sp>
        <p:nvSpPr>
          <p:cNvPr id="8" name="Text 4"/>
          <p:cNvSpPr/>
          <p:nvPr/>
        </p:nvSpPr>
        <p:spPr>
          <a:xfrm>
            <a:off x="2348389" y="2845594"/>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Using Docker Compose offers several benefits that streamline the development, deployment, and management of containerized applications:</a:t>
            </a:r>
            <a:endParaRPr lang="en-US" sz="1750" dirty="0"/>
          </a:p>
        </p:txBody>
      </p:sp>
      <p:sp>
        <p:nvSpPr>
          <p:cNvPr id="9" name="Text 5"/>
          <p:cNvSpPr/>
          <p:nvPr/>
        </p:nvSpPr>
        <p:spPr>
          <a:xfrm>
            <a:off x="2703790" y="3762018"/>
            <a:ext cx="9578102" cy="999768"/>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Simplified control: Docker Compose allows you to define and manage multi-container applications in a single YAML file. This simplifies the complex task of orchestrating and coordinating various services, making it easier to manage and replicate your application environment.</a:t>
            </a:r>
            <a:endParaRPr lang="en-US" sz="1750" dirty="0"/>
          </a:p>
        </p:txBody>
      </p:sp>
      <p:sp>
        <p:nvSpPr>
          <p:cNvPr id="10" name="Text 6"/>
          <p:cNvSpPr/>
          <p:nvPr/>
        </p:nvSpPr>
        <p:spPr>
          <a:xfrm>
            <a:off x="2703790" y="4839533"/>
            <a:ext cx="9578102" cy="999768"/>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Efficient collaboration: Docker Compose configuration files are easy to share, facilitating collaboration among developers, operations teams, and other stakeholders. This collaborative approach leads to smoother workflows, faster issue resolution, and increased overall efficiency.</a:t>
            </a:r>
            <a:endParaRPr lang="en-US" sz="1750" dirty="0"/>
          </a:p>
        </p:txBody>
      </p:sp>
      <p:sp>
        <p:nvSpPr>
          <p:cNvPr id="11" name="Text 7"/>
          <p:cNvSpPr/>
          <p:nvPr/>
        </p:nvSpPr>
        <p:spPr>
          <a:xfrm>
            <a:off x="2703790" y="5917049"/>
            <a:ext cx="9578102" cy="999768"/>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Rapid application development: Compose caches the configuration used to create a container. When you restart a service that has not changed, Compose re-uses the existing containers. Re-using containers means that you can make changes to your environment very quickly.</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703790" y="1240512"/>
            <a:ext cx="9578102"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Portability across environments: Compose supports variables in the Compose file. You can use these variables to customize your composition for different environments, or different users.</a:t>
            </a:r>
            <a:endParaRPr lang="en-US" sz="1750" dirty="0"/>
          </a:p>
        </p:txBody>
      </p:sp>
      <p:sp>
        <p:nvSpPr>
          <p:cNvPr id="7" name="Text 3"/>
          <p:cNvSpPr/>
          <p:nvPr/>
        </p:nvSpPr>
        <p:spPr>
          <a:xfrm>
            <a:off x="2703790" y="1984772"/>
            <a:ext cx="9578102" cy="999768"/>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Extensive community and support: Docker Compose benefits from a vibrant and active community, which means abundant resources, tutorials, and support. This community-driven ecosystem contributes to the continuous improvement of Docker Compose and helps users troubleshoot issues effectively.</a:t>
            </a:r>
            <a:endParaRPr lang="en-US" sz="1750" dirty="0"/>
          </a:p>
        </p:txBody>
      </p:sp>
      <p:sp>
        <p:nvSpPr>
          <p:cNvPr id="8" name="Text 4"/>
          <p:cNvSpPr/>
          <p:nvPr/>
        </p:nvSpPr>
        <p:spPr>
          <a:xfrm>
            <a:off x="2348389" y="3234452"/>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Common Use Case Of Docker Compose​</a:t>
            </a:r>
            <a:endParaRPr lang="en-US" sz="2187" dirty="0"/>
          </a:p>
        </p:txBody>
      </p:sp>
      <p:sp>
        <p:nvSpPr>
          <p:cNvPr id="9" name="Text 5"/>
          <p:cNvSpPr/>
          <p:nvPr/>
        </p:nvSpPr>
        <p:spPr>
          <a:xfrm>
            <a:off x="2348389" y="3900964"/>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Compose can be used in many different ways. Some common use cases are outlined below.</a:t>
            </a:r>
            <a:endParaRPr lang="en-US" sz="1750" dirty="0"/>
          </a:p>
        </p:txBody>
      </p:sp>
      <p:sp>
        <p:nvSpPr>
          <p:cNvPr id="10" name="Text 6"/>
          <p:cNvSpPr/>
          <p:nvPr/>
        </p:nvSpPr>
        <p:spPr>
          <a:xfrm>
            <a:off x="2348389" y="4484132"/>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Development Environment​</a:t>
            </a:r>
            <a:endParaRPr lang="en-US" sz="2187" dirty="0"/>
          </a:p>
        </p:txBody>
      </p:sp>
      <p:sp>
        <p:nvSpPr>
          <p:cNvPr id="11" name="Text 7"/>
          <p:cNvSpPr/>
          <p:nvPr/>
        </p:nvSpPr>
        <p:spPr>
          <a:xfrm>
            <a:off x="2348389" y="5150644"/>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When you're developing software, the ability to run an application in an isolated environment and interact with it is crucial. The Compose command line tool can be used to create the environment and interact with it.</a:t>
            </a:r>
            <a:endParaRPr lang="en-US" sz="1750" dirty="0"/>
          </a:p>
        </p:txBody>
      </p:sp>
      <p:sp>
        <p:nvSpPr>
          <p:cNvPr id="12" name="Text 8"/>
          <p:cNvSpPr/>
          <p:nvPr/>
        </p:nvSpPr>
        <p:spPr>
          <a:xfrm>
            <a:off x="2348389" y="6067068"/>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The </a:t>
            </a:r>
            <a:pPr indent="0" marL="0">
              <a:lnSpc>
                <a:spcPts val="2624"/>
              </a:lnSpc>
              <a:buNone/>
            </a:pPr>
            <a:r>
              <a:rPr lang="en-US" sz="1750" u="sng" spc="-35" kern="0" dirty="0">
                <a:solidFill>
                  <a:srgbClr val="272525"/>
                </a:solidFill>
                <a:latin typeface="Source Sans Pro" pitchFamily="34" charset="0"/>
                <a:ea typeface="Source Sans Pro" pitchFamily="34" charset="-122"/>
                <a:cs typeface="Source Sans Pro" pitchFamily="34" charset="-120"/>
                <a:hlinkClick r:id="rId3" invalidUrl="" action="" tgtFrame="" tooltip="" history="1" highlightClick="0" endSnd="0">
                  <a:extLst>
                    <a:ext uri="{A12FA001-AC4F-418D-AE19-62706E023703}">
                      <ahyp:hlinkClr xmlns:ahyp="http://schemas.microsoft.com/office/drawing/2018/hyperlinkcolor" val="tx"/>
                    </a:ext>
                  </a:extLst>
                </a:hlinkClick>
              </a:rPr>
              <a:t>Compose file</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provides a way to document and configure all of the application's service dependencies (databases, queues, caches, web service APIs, etc). Using the Compose command line tool you can create and start one or more containers for each dependency with a single command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 compose up</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t>
            </a:r>
            <a:endParaRPr lang="en-US" sz="1750" dirty="0"/>
          </a:p>
        </p:txBody>
      </p:sp>
      <p:pic>
        <p:nvPicPr>
          <p:cNvPr id="13"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548765"/>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Automated Testing Environment</a:t>
            </a:r>
            <a:endParaRPr lang="en-US" sz="2187" dirty="0"/>
          </a:p>
        </p:txBody>
      </p:sp>
      <p:sp>
        <p:nvSpPr>
          <p:cNvPr id="7" name="Text 3"/>
          <p:cNvSpPr/>
          <p:nvPr/>
        </p:nvSpPr>
        <p:spPr>
          <a:xfrm>
            <a:off x="2348389" y="2215277"/>
            <a:ext cx="9933503" cy="1333024"/>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An important part of any Continuous Deployment or Continuous Integration process is the automated test suite. Automated end-to-end testing requires an environment in which to run tests. Compose provides a convenient way to create and destroy isolated testing environments for your test suite. By defining the full environment in a </a:t>
            </a:r>
            <a:pPr indent="0" marL="0">
              <a:lnSpc>
                <a:spcPts val="2624"/>
              </a:lnSpc>
              <a:buNone/>
            </a:pPr>
            <a:r>
              <a:rPr lang="en-US" sz="1750" u="sng" spc="-35" kern="0" dirty="0">
                <a:solidFill>
                  <a:srgbClr val="272525"/>
                </a:solidFill>
                <a:latin typeface="Source Sans Pro" pitchFamily="34" charset="0"/>
                <a:ea typeface="Source Sans Pro" pitchFamily="34" charset="-122"/>
                <a:cs typeface="Source Sans Pro" pitchFamily="34" charset="-120"/>
                <a:hlinkClick r:id="rId3" invalidUrl="" action="" tgtFrame="" tooltip="" history="1" highlightClick="0" endSnd="0">
                  <a:extLst>
                    <a:ext uri="{A12FA001-AC4F-418D-AE19-62706E023703}">
                      <ahyp:hlinkClr xmlns:ahyp="http://schemas.microsoft.com/office/drawing/2018/hyperlinkcolor" val="tx"/>
                    </a:ext>
                  </a:extLst>
                </a:hlinkClick>
              </a:rPr>
              <a:t>Compose file</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you can create and destroy these environments in just a few commands.</a:t>
            </a:r>
            <a:endParaRPr lang="en-US" sz="1750" dirty="0"/>
          </a:p>
        </p:txBody>
      </p:sp>
      <p:sp>
        <p:nvSpPr>
          <p:cNvPr id="8" name="Text 4"/>
          <p:cNvSpPr/>
          <p:nvPr/>
        </p:nvSpPr>
        <p:spPr>
          <a:xfrm>
            <a:off x="2348389" y="379821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compose up -d </a:t>
            </a:r>
            <a:endParaRPr lang="en-US" sz="1750" dirty="0"/>
          </a:p>
        </p:txBody>
      </p:sp>
      <p:sp>
        <p:nvSpPr>
          <p:cNvPr id="9" name="Text 5"/>
          <p:cNvSpPr/>
          <p:nvPr/>
        </p:nvSpPr>
        <p:spPr>
          <a:xfrm>
            <a:off x="2348389" y="438138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docker compose down</a:t>
            </a:r>
            <a:endParaRPr lang="en-US" sz="1750" dirty="0"/>
          </a:p>
        </p:txBody>
      </p:sp>
      <p:sp>
        <p:nvSpPr>
          <p:cNvPr id="10" name="Text 6"/>
          <p:cNvSpPr/>
          <p:nvPr/>
        </p:nvSpPr>
        <p:spPr>
          <a:xfrm>
            <a:off x="2348389" y="4964549"/>
            <a:ext cx="9933503" cy="416600"/>
          </a:xfrm>
          <a:prstGeom prst="rect">
            <a:avLst/>
          </a:prstGeom>
          <a:noFill/>
          <a:ln/>
        </p:spPr>
        <p:txBody>
          <a:bodyPr wrap="none" rtlCol="0" anchor="t"/>
          <a:lstStyle/>
          <a:p>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Single Host Deployments</a:t>
            </a:r>
            <a:endParaRPr lang="en-US" sz="2187" dirty="0"/>
          </a:p>
        </p:txBody>
      </p:sp>
      <p:sp>
        <p:nvSpPr>
          <p:cNvPr id="11" name="Text 7"/>
          <p:cNvSpPr/>
          <p:nvPr/>
        </p:nvSpPr>
        <p:spPr>
          <a:xfrm>
            <a:off x="2348389" y="5631061"/>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Compose has traditionally been focused on development and testing workflows, but with each release we're making progress on more production-oriented features.</a:t>
            </a:r>
            <a:endParaRPr lang="en-US" sz="1750" dirty="0"/>
          </a:p>
        </p:txBody>
      </p:sp>
      <p:sp>
        <p:nvSpPr>
          <p:cNvPr id="12" name="Text 8"/>
          <p:cNvSpPr/>
          <p:nvPr/>
        </p:nvSpPr>
        <p:spPr>
          <a:xfrm>
            <a:off x="2348389" y="654748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For details on using production-oriented features, see</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u="sng" spc="-35" kern="0" dirty="0">
                <a:solidFill>
                  <a:srgbClr val="272525"/>
                </a:solidFill>
                <a:latin typeface="Source Sans Pro" pitchFamily="34" charset="0"/>
                <a:ea typeface="Source Sans Pro" pitchFamily="34" charset="-122"/>
                <a:cs typeface="Source Sans Pro" pitchFamily="34" charset="-120"/>
                <a:hlinkClick r:id="rId4" invalidUrl="" action="" tgtFrame="" tooltip="" history="1" highlightClick="0" endSnd="0">
                  <a:extLst>
                    <a:ext uri="{A12FA001-AC4F-418D-AE19-62706E023703}">
                      <ahyp:hlinkClr xmlns:ahyp="http://schemas.microsoft.com/office/drawing/2018/hyperlinkcolor" val="tx"/>
                    </a:ext>
                  </a:extLst>
                </a:hlinkClick>
              </a:rPr>
              <a:t>Compose in production</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t>
            </a:r>
            <a:endParaRPr lang="en-US" sz="1750" dirty="0"/>
          </a:p>
        </p:txBody>
      </p:sp>
      <p:pic>
        <p:nvPicPr>
          <p:cNvPr id="13" name="Image 2"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482691" y="594836"/>
            <a:ext cx="6730246" cy="635794"/>
          </a:xfrm>
          <a:prstGeom prst="rect">
            <a:avLst/>
          </a:prstGeom>
          <a:noFill/>
          <a:ln/>
        </p:spPr>
        <p:txBody>
          <a:bodyPr wrap="none" rtlCol="0" anchor="t"/>
          <a:lstStyle/>
          <a:p>
            <a:pPr indent="0" marL="0">
              <a:lnSpc>
                <a:spcPts val="5007"/>
              </a:lnSpc>
              <a:buNone/>
            </a:pPr>
            <a:r>
              <a:rPr lang="en-US" sz="4005" b="1" spc="-80" kern="0" dirty="0">
                <a:solidFill>
                  <a:srgbClr val="FF75D3"/>
                </a:solidFill>
                <a:latin typeface="adonis-web" pitchFamily="34" charset="0"/>
                <a:ea typeface="adonis-web" pitchFamily="34" charset="-122"/>
                <a:cs typeface="adonis-web" pitchFamily="34" charset="-120"/>
              </a:rPr>
              <a:t>Docker Compose File Reference</a:t>
            </a:r>
            <a:endParaRPr lang="en-US" sz="4005" dirty="0"/>
          </a:p>
        </p:txBody>
      </p:sp>
      <p:sp>
        <p:nvSpPr>
          <p:cNvPr id="7" name="Text 3"/>
          <p:cNvSpPr/>
          <p:nvPr/>
        </p:nvSpPr>
        <p:spPr>
          <a:xfrm>
            <a:off x="2482691" y="1554837"/>
            <a:ext cx="9665018" cy="405408"/>
          </a:xfrm>
          <a:prstGeom prst="rect">
            <a:avLst/>
          </a:prstGeom>
          <a:noFill/>
          <a:ln/>
        </p:spPr>
        <p:txBody>
          <a:bodyPr wrap="none" rtlCol="0" anchor="t"/>
          <a:lstStyle/>
          <a:p>
            <a:pPr indent="0" marL="0">
              <a:lnSpc>
                <a:spcPts val="3192"/>
              </a:lnSpc>
              <a:buNone/>
            </a:pPr>
            <a:r>
              <a:rPr lang="en-US" sz="2128" b="1" spc="-34" kern="0" dirty="0">
                <a:solidFill>
                  <a:srgbClr val="272525"/>
                </a:solidFill>
                <a:latin typeface="Source Sans Pro" pitchFamily="34" charset="0"/>
                <a:ea typeface="Source Sans Pro" pitchFamily="34" charset="-122"/>
                <a:cs typeface="Source Sans Pro" pitchFamily="34" charset="-120"/>
              </a:rPr>
              <a:t>Docker Compose File Syntax</a:t>
            </a:r>
            <a:endParaRPr lang="en-US" sz="2128" dirty="0"/>
          </a:p>
        </p:txBody>
      </p:sp>
      <p:sp>
        <p:nvSpPr>
          <p:cNvPr id="8" name="Text 4"/>
          <p:cNvSpPr/>
          <p:nvPr/>
        </p:nvSpPr>
        <p:spPr>
          <a:xfrm>
            <a:off x="2482691" y="2203371"/>
            <a:ext cx="9665018" cy="324326"/>
          </a:xfrm>
          <a:prstGeom prst="rect">
            <a:avLst/>
          </a:prstGeom>
          <a:noFill/>
          <a:ln/>
        </p:spPr>
        <p:txBody>
          <a:bodyPr wrap="none" rtlCol="0" anchor="t"/>
          <a:lstStyle/>
          <a:p>
            <a:pPr indent="0" marL="0">
              <a:lnSpc>
                <a:spcPts val="2553"/>
              </a:lnSpc>
              <a:buNone/>
            </a:pPr>
            <a:r>
              <a:rPr lang="en-US" sz="1702" spc="-34" kern="0" dirty="0">
                <a:solidFill>
                  <a:srgbClr val="1F7135"/>
                </a:solidFill>
                <a:latin typeface="Source Sans Pro" pitchFamily="34" charset="0"/>
                <a:ea typeface="Source Sans Pro" pitchFamily="34" charset="-122"/>
                <a:cs typeface="Source Sans Pro" pitchFamily="34" charset="-120"/>
              </a:rPr>
              <a:t> version: </a:t>
            </a:r>
            <a:endParaRPr lang="en-US" sz="1702" dirty="0"/>
          </a:p>
        </p:txBody>
      </p:sp>
      <p:sp>
        <p:nvSpPr>
          <p:cNvPr id="9" name="Text 5"/>
          <p:cNvSpPr/>
          <p:nvPr/>
        </p:nvSpPr>
        <p:spPr>
          <a:xfrm>
            <a:off x="2482691" y="2770823"/>
            <a:ext cx="9665018" cy="324326"/>
          </a:xfrm>
          <a:prstGeom prst="rect">
            <a:avLst/>
          </a:prstGeom>
          <a:noFill/>
          <a:ln/>
        </p:spPr>
        <p:txBody>
          <a:bodyPr wrap="none" rtlCol="0" anchor="t"/>
          <a:lstStyle/>
          <a:p>
            <a:pPr indent="0" marL="0">
              <a:lnSpc>
                <a:spcPts val="2553"/>
              </a:lnSpc>
              <a:buNone/>
            </a:pPr>
            <a:r>
              <a:rPr lang="en-US" sz="1702" spc="-34" kern="0" dirty="0">
                <a:solidFill>
                  <a:srgbClr val="272525"/>
                </a:solidFill>
                <a:latin typeface="Source Sans Pro" pitchFamily="34" charset="0"/>
                <a:ea typeface="Source Sans Pro" pitchFamily="34" charset="-122"/>
                <a:cs typeface="Source Sans Pro" pitchFamily="34" charset="-120"/>
              </a:rPr>
              <a:t>Specifies the version of the Docker Compose file format</a:t>
            </a:r>
            <a:endParaRPr lang="en-US" sz="1702" dirty="0"/>
          </a:p>
        </p:txBody>
      </p:sp>
      <p:sp>
        <p:nvSpPr>
          <p:cNvPr id="10" name="Text 6"/>
          <p:cNvSpPr/>
          <p:nvPr/>
        </p:nvSpPr>
        <p:spPr>
          <a:xfrm>
            <a:off x="2482691" y="3338274"/>
            <a:ext cx="9665018" cy="324326"/>
          </a:xfrm>
          <a:prstGeom prst="rect">
            <a:avLst/>
          </a:prstGeom>
          <a:noFill/>
          <a:ln/>
        </p:spPr>
        <p:txBody>
          <a:bodyPr wrap="none" rtlCol="0" anchor="t"/>
          <a:lstStyle/>
          <a:p>
            <a:pPr indent="0" marL="0">
              <a:lnSpc>
                <a:spcPts val="2553"/>
              </a:lnSpc>
              <a:buNone/>
            </a:pPr>
            <a:r>
              <a:rPr lang="en-US" sz="1702" spc="-34" kern="0" dirty="0">
                <a:solidFill>
                  <a:srgbClr val="272525"/>
                </a:solidFill>
                <a:latin typeface="Source Sans Pro" pitchFamily="34" charset="0"/>
                <a:ea typeface="Source Sans Pro" pitchFamily="34" charset="-122"/>
                <a:cs typeface="Source Sans Pro" pitchFamily="34" charset="-120"/>
              </a:rPr>
              <a:t>#Example</a:t>
            </a:r>
            <a:endParaRPr lang="en-US" sz="1702" dirty="0"/>
          </a:p>
        </p:txBody>
      </p:sp>
      <p:sp>
        <p:nvSpPr>
          <p:cNvPr id="11" name="Text 7"/>
          <p:cNvSpPr/>
          <p:nvPr/>
        </p:nvSpPr>
        <p:spPr>
          <a:xfrm>
            <a:off x="2482691" y="3905726"/>
            <a:ext cx="9665018" cy="324326"/>
          </a:xfrm>
          <a:prstGeom prst="rect">
            <a:avLst/>
          </a:prstGeom>
          <a:noFill/>
          <a:ln/>
        </p:spPr>
        <p:txBody>
          <a:bodyPr wrap="none" rtlCol="0" anchor="t"/>
          <a:lstStyle/>
          <a:p>
            <a:pPr indent="0" marL="0">
              <a:lnSpc>
                <a:spcPts val="2553"/>
              </a:lnSpc>
              <a:buNone/>
            </a:pPr>
            <a:r>
              <a:rPr lang="en-US" sz="1702" spc="-34" kern="0" dirty="0">
                <a:solidFill>
                  <a:srgbClr val="1F7135"/>
                </a:solidFill>
                <a:latin typeface="Source Sans Pro" pitchFamily="34" charset="0"/>
                <a:ea typeface="Source Sans Pro" pitchFamily="34" charset="-122"/>
                <a:cs typeface="Source Sans Pro" pitchFamily="34" charset="-120"/>
              </a:rPr>
              <a:t>version: '3.8'</a:t>
            </a:r>
            <a:endParaRPr lang="en-US" sz="1702" dirty="0"/>
          </a:p>
        </p:txBody>
      </p:sp>
      <p:sp>
        <p:nvSpPr>
          <p:cNvPr id="12" name="Text 8"/>
          <p:cNvSpPr/>
          <p:nvPr/>
        </p:nvSpPr>
        <p:spPr>
          <a:xfrm>
            <a:off x="2482691" y="4473178"/>
            <a:ext cx="9665018" cy="324326"/>
          </a:xfrm>
          <a:prstGeom prst="rect">
            <a:avLst/>
          </a:prstGeom>
          <a:noFill/>
          <a:ln/>
        </p:spPr>
        <p:txBody>
          <a:bodyPr wrap="none" rtlCol="0" anchor="t"/>
          <a:lstStyle/>
          <a:p>
            <a:pPr indent="0" marL="0">
              <a:lnSpc>
                <a:spcPts val="2553"/>
              </a:lnSpc>
              <a:buNone/>
            </a:pPr>
            <a:r>
              <a:rPr lang="en-US" sz="1702" spc="-34" kern="0" dirty="0">
                <a:solidFill>
                  <a:srgbClr val="1F7135"/>
                </a:solidFill>
                <a:latin typeface="Source Sans Pro" pitchFamily="34" charset="0"/>
                <a:ea typeface="Source Sans Pro" pitchFamily="34" charset="-122"/>
                <a:cs typeface="Source Sans Pro" pitchFamily="34" charset="-120"/>
              </a:rPr>
              <a:t>services: </a:t>
            </a:r>
            <a:endParaRPr lang="en-US" sz="1702" dirty="0"/>
          </a:p>
        </p:txBody>
      </p:sp>
      <p:sp>
        <p:nvSpPr>
          <p:cNvPr id="13" name="Text 9"/>
          <p:cNvSpPr/>
          <p:nvPr/>
        </p:nvSpPr>
        <p:spPr>
          <a:xfrm>
            <a:off x="2482691" y="5040630"/>
            <a:ext cx="9665018" cy="324326"/>
          </a:xfrm>
          <a:prstGeom prst="rect">
            <a:avLst/>
          </a:prstGeom>
          <a:noFill/>
          <a:ln/>
        </p:spPr>
        <p:txBody>
          <a:bodyPr wrap="none" rtlCol="0" anchor="t"/>
          <a:lstStyle/>
          <a:p>
            <a:pPr indent="0" marL="0">
              <a:lnSpc>
                <a:spcPts val="2553"/>
              </a:lnSpc>
              <a:buNone/>
            </a:pPr>
            <a:r>
              <a:rPr lang="en-US" sz="1702" spc="-34" kern="0" dirty="0">
                <a:solidFill>
                  <a:srgbClr val="272525"/>
                </a:solidFill>
                <a:latin typeface="Source Sans Pro" pitchFamily="34" charset="0"/>
                <a:ea typeface="Source Sans Pro" pitchFamily="34" charset="-122"/>
                <a:cs typeface="Source Sans Pro" pitchFamily="34" charset="-120"/>
              </a:rPr>
              <a:t>Defines the services/containers that make up the application.</a:t>
            </a:r>
            <a:endParaRPr lang="en-US" sz="1702" dirty="0"/>
          </a:p>
        </p:txBody>
      </p:sp>
      <p:sp>
        <p:nvSpPr>
          <p:cNvPr id="14" name="Text 10"/>
          <p:cNvSpPr/>
          <p:nvPr/>
        </p:nvSpPr>
        <p:spPr>
          <a:xfrm>
            <a:off x="2482691" y="5608082"/>
            <a:ext cx="9665018" cy="324326"/>
          </a:xfrm>
          <a:prstGeom prst="rect">
            <a:avLst/>
          </a:prstGeom>
          <a:noFill/>
          <a:ln/>
        </p:spPr>
        <p:txBody>
          <a:bodyPr wrap="none" rtlCol="0" anchor="t"/>
          <a:lstStyle/>
          <a:p>
            <a:pPr indent="0" marL="0">
              <a:lnSpc>
                <a:spcPts val="2553"/>
              </a:lnSpc>
              <a:buNone/>
            </a:pPr>
            <a:r>
              <a:rPr lang="en-US" sz="1702" spc="-34" kern="0" dirty="0">
                <a:solidFill>
                  <a:srgbClr val="272525"/>
                </a:solidFill>
                <a:latin typeface="Source Sans Pro" pitchFamily="34" charset="0"/>
                <a:ea typeface="Source Sans Pro" pitchFamily="34" charset="-122"/>
                <a:cs typeface="Source Sans Pro" pitchFamily="34" charset="-120"/>
              </a:rPr>
              <a:t>#Example</a:t>
            </a:r>
            <a:endParaRPr lang="en-US" sz="1702" dirty="0"/>
          </a:p>
        </p:txBody>
      </p:sp>
      <p:sp>
        <p:nvSpPr>
          <p:cNvPr id="15" name="Text 11"/>
          <p:cNvSpPr/>
          <p:nvPr/>
        </p:nvSpPr>
        <p:spPr>
          <a:xfrm>
            <a:off x="2482691" y="6175534"/>
            <a:ext cx="9665018" cy="324326"/>
          </a:xfrm>
          <a:prstGeom prst="rect">
            <a:avLst/>
          </a:prstGeom>
          <a:noFill/>
          <a:ln/>
        </p:spPr>
        <p:txBody>
          <a:bodyPr wrap="none" rtlCol="0" anchor="t"/>
          <a:lstStyle/>
          <a:p>
            <a:pPr indent="0" marL="0">
              <a:lnSpc>
                <a:spcPts val="2553"/>
              </a:lnSpc>
              <a:buNone/>
            </a:pPr>
            <a:r>
              <a:rPr lang="en-US" sz="1702" spc="-34" kern="0" dirty="0">
                <a:solidFill>
                  <a:srgbClr val="1F7135"/>
                </a:solidFill>
                <a:latin typeface="Source Sans Pro" pitchFamily="34" charset="0"/>
                <a:ea typeface="Source Sans Pro" pitchFamily="34" charset="-122"/>
                <a:cs typeface="Source Sans Pro" pitchFamily="34" charset="-120"/>
              </a:rPr>
              <a:t>services:</a:t>
            </a:r>
            <a:endParaRPr lang="en-US" sz="1702" dirty="0"/>
          </a:p>
        </p:txBody>
      </p:sp>
      <p:sp>
        <p:nvSpPr>
          <p:cNvPr id="16" name="Text 12"/>
          <p:cNvSpPr/>
          <p:nvPr/>
        </p:nvSpPr>
        <p:spPr>
          <a:xfrm>
            <a:off x="2482691" y="6742986"/>
            <a:ext cx="9665018" cy="324326"/>
          </a:xfrm>
          <a:prstGeom prst="rect">
            <a:avLst/>
          </a:prstGeom>
          <a:noFill/>
          <a:ln/>
        </p:spPr>
        <p:txBody>
          <a:bodyPr wrap="none" rtlCol="0" anchor="t"/>
          <a:lstStyle/>
          <a:p>
            <a:pPr indent="0" marL="0">
              <a:lnSpc>
                <a:spcPts val="2553"/>
              </a:lnSpc>
              <a:buNone/>
            </a:pPr>
            <a:r>
              <a:rPr lang="en-US" sz="1702" spc="-34" kern="0" dirty="0">
                <a:solidFill>
                  <a:srgbClr val="1F7135"/>
                </a:solidFill>
                <a:latin typeface="Source Sans Pro" pitchFamily="34" charset="0"/>
                <a:ea typeface="Source Sans Pro" pitchFamily="34" charset="-122"/>
                <a:cs typeface="Source Sans Pro" pitchFamily="34" charset="-120"/>
              </a:rPr>
              <a:t>    web:</a:t>
            </a:r>
            <a:endParaRPr lang="en-US" sz="1702" dirty="0"/>
          </a:p>
        </p:txBody>
      </p:sp>
      <p:sp>
        <p:nvSpPr>
          <p:cNvPr id="17" name="Text 13"/>
          <p:cNvSpPr/>
          <p:nvPr/>
        </p:nvSpPr>
        <p:spPr>
          <a:xfrm>
            <a:off x="2482691" y="7310438"/>
            <a:ext cx="9665018" cy="324326"/>
          </a:xfrm>
          <a:prstGeom prst="rect">
            <a:avLst/>
          </a:prstGeom>
          <a:noFill/>
          <a:ln/>
        </p:spPr>
        <p:txBody>
          <a:bodyPr wrap="none" rtlCol="0" anchor="t"/>
          <a:lstStyle/>
          <a:p>
            <a:pPr indent="0" marL="0">
              <a:lnSpc>
                <a:spcPts val="2553"/>
              </a:lnSpc>
              <a:buNone/>
            </a:pPr>
            <a:r>
              <a:rPr lang="en-US" sz="1702" spc="-34" kern="0" dirty="0">
                <a:solidFill>
                  <a:srgbClr val="1F7135"/>
                </a:solidFill>
                <a:latin typeface="Source Sans Pro" pitchFamily="34" charset="0"/>
                <a:ea typeface="Source Sans Pro" pitchFamily="34" charset="-122"/>
                <a:cs typeface="Source Sans Pro" pitchFamily="34" charset="-120"/>
              </a:rPr>
              <a:t>          image: nginx:latest</a:t>
            </a:r>
            <a:endParaRPr lang="en-US" sz="1702"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132284"/>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networks: </a:t>
            </a:r>
            <a:endParaRPr lang="en-US" sz="1750" dirty="0"/>
          </a:p>
        </p:txBody>
      </p:sp>
      <p:sp>
        <p:nvSpPr>
          <p:cNvPr id="7" name="Text 3"/>
          <p:cNvSpPr/>
          <p:nvPr/>
        </p:nvSpPr>
        <p:spPr>
          <a:xfrm>
            <a:off x="2348389" y="171545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Configures custom networks for the application. </a:t>
            </a:r>
            <a:endParaRPr lang="en-US" sz="1750" dirty="0"/>
          </a:p>
        </p:txBody>
      </p:sp>
      <p:sp>
        <p:nvSpPr>
          <p:cNvPr id="8" name="Text 4"/>
          <p:cNvSpPr/>
          <p:nvPr/>
        </p:nvSpPr>
        <p:spPr>
          <a:xfrm>
            <a:off x="2348389" y="229862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 </a:t>
            </a:r>
            <a:endParaRPr lang="en-US" sz="1750" dirty="0"/>
          </a:p>
        </p:txBody>
      </p:sp>
      <p:sp>
        <p:nvSpPr>
          <p:cNvPr id="9" name="Text 5"/>
          <p:cNvSpPr/>
          <p:nvPr/>
        </p:nvSpPr>
        <p:spPr>
          <a:xfrm>
            <a:off x="2348389" y="2881789"/>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networks:</a:t>
            </a:r>
            <a:endParaRPr lang="en-US" sz="1750" dirty="0"/>
          </a:p>
        </p:txBody>
      </p:sp>
      <p:sp>
        <p:nvSpPr>
          <p:cNvPr id="10" name="Text 6"/>
          <p:cNvSpPr/>
          <p:nvPr/>
        </p:nvSpPr>
        <p:spPr>
          <a:xfrm>
            <a:off x="2348389" y="3464957"/>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     my_network:</a:t>
            </a:r>
            <a:endParaRPr lang="en-US" sz="1750" dirty="0"/>
          </a:p>
        </p:txBody>
      </p:sp>
      <p:sp>
        <p:nvSpPr>
          <p:cNvPr id="11" name="Text 7"/>
          <p:cNvSpPr/>
          <p:nvPr/>
        </p:nvSpPr>
        <p:spPr>
          <a:xfrm>
            <a:off x="2348389" y="4048125"/>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               driver:  bridge</a:t>
            </a:r>
            <a:endParaRPr lang="en-US" sz="1750" dirty="0"/>
          </a:p>
        </p:txBody>
      </p:sp>
      <p:sp>
        <p:nvSpPr>
          <p:cNvPr id="12" name="Text 8"/>
          <p:cNvSpPr/>
          <p:nvPr/>
        </p:nvSpPr>
        <p:spPr>
          <a:xfrm>
            <a:off x="2348389" y="4631293"/>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volumes:</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endParaRPr lang="en-US" sz="1750" dirty="0"/>
          </a:p>
        </p:txBody>
      </p:sp>
      <p:sp>
        <p:nvSpPr>
          <p:cNvPr id="13" name="Text 9"/>
          <p:cNvSpPr/>
          <p:nvPr/>
        </p:nvSpPr>
        <p:spPr>
          <a:xfrm>
            <a:off x="2348389" y="521446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Defines named volumes that the services can use.</a:t>
            </a:r>
            <a:endParaRPr lang="en-US" sz="1750" dirty="0"/>
          </a:p>
        </p:txBody>
      </p:sp>
      <p:sp>
        <p:nvSpPr>
          <p:cNvPr id="14" name="Text 10"/>
          <p:cNvSpPr/>
          <p:nvPr/>
        </p:nvSpPr>
        <p:spPr>
          <a:xfrm>
            <a:off x="2348389" y="579762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#Example: </a:t>
            </a:r>
            <a:endParaRPr lang="en-US" sz="1750" dirty="0"/>
          </a:p>
        </p:txBody>
      </p:sp>
      <p:sp>
        <p:nvSpPr>
          <p:cNvPr id="15" name="Text 11"/>
          <p:cNvSpPr/>
          <p:nvPr/>
        </p:nvSpPr>
        <p:spPr>
          <a:xfrm>
            <a:off x="2348389" y="6380798"/>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volumes :</a:t>
            </a:r>
            <a:endParaRPr lang="en-US" sz="1750" dirty="0"/>
          </a:p>
        </p:txBody>
      </p:sp>
      <p:sp>
        <p:nvSpPr>
          <p:cNvPr id="16" name="Text 12"/>
          <p:cNvSpPr/>
          <p:nvPr/>
        </p:nvSpPr>
        <p:spPr>
          <a:xfrm>
            <a:off x="2348389" y="6963966"/>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       my_volume :</a:t>
            </a:r>
            <a:endParaRPr lang="en-US" sz="1750"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423868"/>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environment:</a:t>
            </a:r>
            <a:endParaRPr lang="en-US" sz="1750" dirty="0"/>
          </a:p>
        </p:txBody>
      </p:sp>
      <p:sp>
        <p:nvSpPr>
          <p:cNvPr id="7" name="Text 3"/>
          <p:cNvSpPr/>
          <p:nvPr/>
        </p:nvSpPr>
        <p:spPr>
          <a:xfrm>
            <a:off x="2348389" y="200703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Sets environment variables for a service.</a:t>
            </a:r>
            <a:endParaRPr lang="en-US" sz="1750" dirty="0"/>
          </a:p>
        </p:txBody>
      </p:sp>
      <p:sp>
        <p:nvSpPr>
          <p:cNvPr id="8" name="Text 4"/>
          <p:cNvSpPr/>
          <p:nvPr/>
        </p:nvSpPr>
        <p:spPr>
          <a:xfrm>
            <a:off x="2348389" y="259020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#Example: </a:t>
            </a:r>
            <a:endParaRPr lang="en-US" sz="1750" dirty="0"/>
          </a:p>
        </p:txBody>
      </p:sp>
      <p:sp>
        <p:nvSpPr>
          <p:cNvPr id="9" name="Text 5"/>
          <p:cNvSpPr/>
          <p:nvPr/>
        </p:nvSpPr>
        <p:spPr>
          <a:xfrm>
            <a:off x="2348389" y="3173373"/>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environment :</a:t>
            </a:r>
            <a:endParaRPr lang="en-US" sz="1750" dirty="0"/>
          </a:p>
        </p:txBody>
      </p:sp>
      <p:sp>
        <p:nvSpPr>
          <p:cNvPr id="10" name="Text 6"/>
          <p:cNvSpPr/>
          <p:nvPr/>
        </p:nvSpPr>
        <p:spPr>
          <a:xfrm>
            <a:off x="2348389" y="3756541"/>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    - NODE_ENV=production</a:t>
            </a:r>
            <a:endParaRPr lang="en-US" sz="1750" dirty="0"/>
          </a:p>
        </p:txBody>
      </p:sp>
      <p:sp>
        <p:nvSpPr>
          <p:cNvPr id="11" name="Text 7"/>
          <p:cNvSpPr/>
          <p:nvPr/>
        </p:nvSpPr>
        <p:spPr>
          <a:xfrm>
            <a:off x="2348389" y="4339709"/>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ports: </a:t>
            </a:r>
            <a:endParaRPr lang="en-US" sz="1750" dirty="0"/>
          </a:p>
        </p:txBody>
      </p:sp>
      <p:sp>
        <p:nvSpPr>
          <p:cNvPr id="12" name="Text 8"/>
          <p:cNvSpPr/>
          <p:nvPr/>
        </p:nvSpPr>
        <p:spPr>
          <a:xfrm>
            <a:off x="2348389" y="492287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Maps host ports to container ports. </a:t>
            </a:r>
            <a:endParaRPr lang="en-US" sz="1750" dirty="0"/>
          </a:p>
        </p:txBody>
      </p:sp>
      <p:sp>
        <p:nvSpPr>
          <p:cNvPr id="13" name="Text 9"/>
          <p:cNvSpPr/>
          <p:nvPr/>
        </p:nvSpPr>
        <p:spPr>
          <a:xfrm>
            <a:off x="2348389" y="5506045"/>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#Example:</a:t>
            </a:r>
            <a:endParaRPr lang="en-US" sz="1750" dirty="0"/>
          </a:p>
        </p:txBody>
      </p:sp>
      <p:sp>
        <p:nvSpPr>
          <p:cNvPr id="14" name="Text 10"/>
          <p:cNvSpPr/>
          <p:nvPr/>
        </p:nvSpPr>
        <p:spPr>
          <a:xfrm>
            <a:off x="2348389" y="608921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ports : </a:t>
            </a:r>
            <a:endParaRPr lang="en-US" sz="1750" dirty="0"/>
          </a:p>
        </p:txBody>
      </p:sp>
      <p:sp>
        <p:nvSpPr>
          <p:cNvPr id="15" name="Text 11"/>
          <p:cNvSpPr/>
          <p:nvPr/>
        </p:nvSpPr>
        <p:spPr>
          <a:xfrm>
            <a:off x="2348389" y="6672382"/>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       - "8080:80"</a:t>
            </a:r>
            <a:endParaRPr lang="en-US" sz="1750"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132284"/>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depends_on:</a:t>
            </a:r>
            <a:endParaRPr lang="en-US" sz="1750" dirty="0"/>
          </a:p>
        </p:txBody>
      </p:sp>
      <p:sp>
        <p:nvSpPr>
          <p:cNvPr id="7" name="Text 3"/>
          <p:cNvSpPr/>
          <p:nvPr/>
        </p:nvSpPr>
        <p:spPr>
          <a:xfrm>
            <a:off x="2348389" y="171545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Specifies dependencies between services, ensuring one service starts before another.</a:t>
            </a:r>
            <a:endParaRPr lang="en-US" sz="1750" dirty="0"/>
          </a:p>
        </p:txBody>
      </p:sp>
      <p:sp>
        <p:nvSpPr>
          <p:cNvPr id="8" name="Text 4"/>
          <p:cNvSpPr/>
          <p:nvPr/>
        </p:nvSpPr>
        <p:spPr>
          <a:xfrm>
            <a:off x="2348389" y="229862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#Example:</a:t>
            </a:r>
            <a:endParaRPr lang="en-US" sz="1750" dirty="0"/>
          </a:p>
        </p:txBody>
      </p:sp>
      <p:sp>
        <p:nvSpPr>
          <p:cNvPr id="9" name="Text 5"/>
          <p:cNvSpPr/>
          <p:nvPr/>
        </p:nvSpPr>
        <p:spPr>
          <a:xfrm>
            <a:off x="2348389" y="288178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depends_on:</a:t>
            </a:r>
            <a:endParaRPr lang="en-US" sz="1750" dirty="0"/>
          </a:p>
        </p:txBody>
      </p:sp>
      <p:sp>
        <p:nvSpPr>
          <p:cNvPr id="10" name="Text 6"/>
          <p:cNvSpPr/>
          <p:nvPr/>
        </p:nvSpPr>
        <p:spPr>
          <a:xfrm>
            <a:off x="2348389" y="3464957"/>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        - db</a:t>
            </a:r>
            <a:endParaRPr lang="en-US" sz="1750" dirty="0"/>
          </a:p>
        </p:txBody>
      </p:sp>
      <p:sp>
        <p:nvSpPr>
          <p:cNvPr id="11" name="Text 7"/>
          <p:cNvSpPr/>
          <p:nvPr/>
        </p:nvSpPr>
        <p:spPr>
          <a:xfrm>
            <a:off x="2348389" y="4048125"/>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build:</a:t>
            </a:r>
            <a:endParaRPr lang="en-US" sz="1750" dirty="0"/>
          </a:p>
        </p:txBody>
      </p:sp>
      <p:sp>
        <p:nvSpPr>
          <p:cNvPr id="12" name="Text 8"/>
          <p:cNvSpPr/>
          <p:nvPr/>
        </p:nvSpPr>
        <p:spPr>
          <a:xfrm>
            <a:off x="2348389" y="4631293"/>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Configures the build context and Dockerfile for a service.</a:t>
            </a:r>
            <a:endParaRPr lang="en-US" sz="1750" dirty="0"/>
          </a:p>
        </p:txBody>
      </p:sp>
      <p:sp>
        <p:nvSpPr>
          <p:cNvPr id="13" name="Text 9"/>
          <p:cNvSpPr/>
          <p:nvPr/>
        </p:nvSpPr>
        <p:spPr>
          <a:xfrm>
            <a:off x="2348389" y="521446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#Example:</a:t>
            </a:r>
            <a:endParaRPr lang="en-US" sz="1750" dirty="0"/>
          </a:p>
        </p:txBody>
      </p:sp>
      <p:sp>
        <p:nvSpPr>
          <p:cNvPr id="14" name="Text 10"/>
          <p:cNvSpPr/>
          <p:nvPr/>
        </p:nvSpPr>
        <p:spPr>
          <a:xfrm>
            <a:off x="2348389" y="5797629"/>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build:</a:t>
            </a:r>
            <a:endParaRPr lang="en-US" sz="1750" dirty="0"/>
          </a:p>
        </p:txBody>
      </p:sp>
      <p:sp>
        <p:nvSpPr>
          <p:cNvPr id="15" name="Text 11"/>
          <p:cNvSpPr/>
          <p:nvPr/>
        </p:nvSpPr>
        <p:spPr>
          <a:xfrm>
            <a:off x="2348389" y="6380798"/>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 context: .</a:t>
            </a:r>
            <a:endParaRPr lang="en-US" sz="1750" dirty="0"/>
          </a:p>
        </p:txBody>
      </p:sp>
      <p:sp>
        <p:nvSpPr>
          <p:cNvPr id="16" name="Text 12"/>
          <p:cNvSpPr/>
          <p:nvPr/>
        </p:nvSpPr>
        <p:spPr>
          <a:xfrm>
            <a:off x="2348389" y="6963966"/>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 dockerfile : Dockerfile.dev</a:t>
            </a:r>
            <a:endParaRPr lang="en-US" sz="1750"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715453"/>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volumes_from:</a:t>
            </a:r>
            <a:endParaRPr lang="en-US" sz="1750" dirty="0"/>
          </a:p>
        </p:txBody>
      </p:sp>
      <p:sp>
        <p:nvSpPr>
          <p:cNvPr id="7" name="Text 3"/>
          <p:cNvSpPr/>
          <p:nvPr/>
        </p:nvSpPr>
        <p:spPr>
          <a:xfrm>
            <a:off x="2348389" y="229862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Mounts volumes from another service or container.</a:t>
            </a:r>
            <a:endParaRPr lang="en-US" sz="1750" dirty="0"/>
          </a:p>
        </p:txBody>
      </p:sp>
      <p:sp>
        <p:nvSpPr>
          <p:cNvPr id="8" name="Text 4"/>
          <p:cNvSpPr/>
          <p:nvPr/>
        </p:nvSpPr>
        <p:spPr>
          <a:xfrm>
            <a:off x="2348389" y="288178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#Example:</a:t>
            </a:r>
            <a:endParaRPr lang="en-US" sz="1750" dirty="0"/>
          </a:p>
        </p:txBody>
      </p:sp>
      <p:sp>
        <p:nvSpPr>
          <p:cNvPr id="9" name="Text 5"/>
          <p:cNvSpPr/>
          <p:nvPr/>
        </p:nvSpPr>
        <p:spPr>
          <a:xfrm>
            <a:off x="2348389" y="3464957"/>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volumes_from :</a:t>
            </a:r>
            <a:endParaRPr lang="en-US" sz="1750" dirty="0"/>
          </a:p>
        </p:txBody>
      </p:sp>
      <p:sp>
        <p:nvSpPr>
          <p:cNvPr id="10" name="Text 6"/>
          <p:cNvSpPr/>
          <p:nvPr/>
        </p:nvSpPr>
        <p:spPr>
          <a:xfrm>
            <a:off x="2348389" y="4048125"/>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         - service_name</a:t>
            </a:r>
            <a:endParaRPr lang="en-US" sz="1750" dirty="0"/>
          </a:p>
        </p:txBody>
      </p:sp>
      <p:sp>
        <p:nvSpPr>
          <p:cNvPr id="11" name="Text 7"/>
          <p:cNvSpPr/>
          <p:nvPr/>
        </p:nvSpPr>
        <p:spPr>
          <a:xfrm>
            <a:off x="2348389" y="4631293"/>
            <a:ext cx="9933503" cy="333256"/>
          </a:xfrm>
          <a:prstGeom prst="rect">
            <a:avLst/>
          </a:prstGeom>
          <a:noFill/>
          <a:ln/>
        </p:spPr>
        <p:txBody>
          <a:bodyPr wrap="none" rtlCol="0" anchor="t"/>
          <a:lstStyle/>
          <a:p>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command: </a:t>
            </a:r>
            <a:endParaRPr lang="en-US" sz="1750" dirty="0"/>
          </a:p>
        </p:txBody>
      </p:sp>
      <p:sp>
        <p:nvSpPr>
          <p:cNvPr id="12" name="Text 8"/>
          <p:cNvSpPr/>
          <p:nvPr/>
        </p:nvSpPr>
        <p:spPr>
          <a:xfrm>
            <a:off x="2348389" y="5214461"/>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Overrides the default command specified in the Docker image.</a:t>
            </a:r>
            <a:endParaRPr lang="en-US" sz="1750" dirty="0"/>
          </a:p>
        </p:txBody>
      </p:sp>
      <p:sp>
        <p:nvSpPr>
          <p:cNvPr id="13" name="Text 9"/>
          <p:cNvSpPr/>
          <p:nvPr/>
        </p:nvSpPr>
        <p:spPr>
          <a:xfrm>
            <a:off x="2348389" y="5797629"/>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#Example:</a:t>
            </a:r>
            <a:endParaRPr lang="en-US" sz="1750" dirty="0"/>
          </a:p>
        </p:txBody>
      </p:sp>
      <p:sp>
        <p:nvSpPr>
          <p:cNvPr id="14" name="Text 10"/>
          <p:cNvSpPr/>
          <p:nvPr/>
        </p:nvSpPr>
        <p:spPr>
          <a:xfrm>
            <a:off x="2348389" y="6380798"/>
            <a:ext cx="9933503"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624"/>
              </a:lnSpc>
              <a:buNone/>
            </a:pPr>
            <a:r>
              <a:rPr lang="en-US" sz="1750" spc="-35" kern="0" dirty="0">
                <a:solidFill>
                  <a:srgbClr val="1F7135"/>
                </a:solidFill>
                <a:latin typeface="Source Sans Pro" pitchFamily="34" charset="0"/>
                <a:ea typeface="Source Sans Pro" pitchFamily="34" charset="-122"/>
                <a:cs typeface="Source Sans Pro" pitchFamily="34" charset="-120"/>
              </a:rPr>
              <a:t>command :   ["npm", "start"]</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246465"/>
            <a:ext cx="2614017" cy="326827"/>
          </a:xfrm>
          <a:prstGeom prst="rect">
            <a:avLst/>
          </a:prstGeom>
          <a:noFill/>
          <a:ln/>
        </p:spPr>
        <p:txBody>
          <a:bodyPr wrap="none" rtlCol="0" anchor="t"/>
          <a:lstStyle/>
          <a:p>
            <a:pPr indent="0" marL="0">
              <a:lnSpc>
                <a:spcPts val="2573"/>
              </a:lnSpc>
              <a:buNone/>
            </a:pPr>
            <a:r>
              <a:rPr lang="en-US" sz="2058" b="1" spc="-41" kern="0" dirty="0">
                <a:solidFill>
                  <a:srgbClr val="FF75D3"/>
                </a:solidFill>
                <a:latin typeface="adonis-web" pitchFamily="34" charset="0"/>
                <a:ea typeface="adonis-web" pitchFamily="34" charset="-122"/>
                <a:cs typeface="adonis-web" pitchFamily="34" charset="-120"/>
              </a:rPr>
              <a:t>Key Differences</a:t>
            </a:r>
            <a:endParaRPr lang="en-US" sz="2058" dirty="0"/>
          </a:p>
        </p:txBody>
      </p:sp>
      <p:sp>
        <p:nvSpPr>
          <p:cNvPr id="7" name="Text 3"/>
          <p:cNvSpPr/>
          <p:nvPr/>
        </p:nvSpPr>
        <p:spPr>
          <a:xfrm>
            <a:off x="2703790" y="1795463"/>
            <a:ext cx="9578102" cy="333256"/>
          </a:xfrm>
          <a:prstGeom prst="rect">
            <a:avLst/>
          </a:prstGeom>
          <a:noFill/>
          <a:ln/>
        </p:spPr>
        <p:txBody>
          <a:bodyPr wrap="none" rtlCol="0" anchor="t"/>
          <a:lstStyle/>
          <a:p>
            <a:pPr algn="l" marL="342900" indent="-342900">
              <a:lnSpc>
                <a:spcPts val="2624"/>
              </a:lnSpc>
              <a:buSzPct val="100000"/>
              <a:buFont typeface="+mj-lt"/>
              <a:buAutoNum type="arabicPeriod" startAt="1"/>
            </a:pPr>
            <a:r>
              <a:rPr lang="en-US" sz="1750" b="1" spc="-35" kern="0" dirty="0">
                <a:solidFill>
                  <a:srgbClr val="272525"/>
                </a:solidFill>
                <a:latin typeface="Source Sans Pro" pitchFamily="34" charset="0"/>
                <a:ea typeface="Source Sans Pro" pitchFamily="34" charset="-122"/>
                <a:cs typeface="Source Sans Pro" pitchFamily="34" charset="-120"/>
              </a:rPr>
              <a:t>Architecture:</a:t>
            </a:r>
            <a:endParaRPr lang="en-US" sz="1750" dirty="0"/>
          </a:p>
        </p:txBody>
      </p:sp>
      <p:sp>
        <p:nvSpPr>
          <p:cNvPr id="8" name="Text 4"/>
          <p:cNvSpPr/>
          <p:nvPr/>
        </p:nvSpPr>
        <p:spPr>
          <a:xfrm>
            <a:off x="3059311" y="2206466"/>
            <a:ext cx="9222581" cy="333256"/>
          </a:xfrm>
          <a:prstGeom prst="rect">
            <a:avLst/>
          </a:prstGeom>
          <a:noFill/>
          <a:ln/>
        </p:spPr>
        <p:txBody>
          <a:bodyPr wrap="none" rtlCol="0" anchor="t"/>
          <a:lstStyle/>
          <a:p>
            <a:pPr algn="l" lvl="1" marL="6858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Virtualization:</a:t>
            </a:r>
            <a:pPr algn="l" lvl="1"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Uses a hypervisor to create multiple VMs, each with its own OS.</a:t>
            </a:r>
            <a:endParaRPr lang="en-US" sz="1750" dirty="0"/>
          </a:p>
        </p:txBody>
      </p:sp>
      <p:sp>
        <p:nvSpPr>
          <p:cNvPr id="9" name="Text 5"/>
          <p:cNvSpPr/>
          <p:nvPr/>
        </p:nvSpPr>
        <p:spPr>
          <a:xfrm>
            <a:off x="3059311" y="2617470"/>
            <a:ext cx="9222581" cy="333256"/>
          </a:xfrm>
          <a:prstGeom prst="rect">
            <a:avLst/>
          </a:prstGeom>
          <a:noFill/>
          <a:ln/>
        </p:spPr>
        <p:txBody>
          <a:bodyPr wrap="none" rtlCol="0" anchor="t"/>
          <a:lstStyle/>
          <a:p>
            <a:pPr algn="l" lvl="1" marL="6858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Containerization:</a:t>
            </a:r>
            <a:pPr algn="l" lvl="1"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Runs containers that share the host OS kernel but isolate the application processes.</a:t>
            </a:r>
            <a:endParaRPr lang="en-US" sz="1750" dirty="0"/>
          </a:p>
        </p:txBody>
      </p:sp>
      <p:sp>
        <p:nvSpPr>
          <p:cNvPr id="10" name="Text 6"/>
          <p:cNvSpPr/>
          <p:nvPr/>
        </p:nvSpPr>
        <p:spPr>
          <a:xfrm>
            <a:off x="2703790" y="3028474"/>
            <a:ext cx="9578102" cy="333256"/>
          </a:xfrm>
          <a:prstGeom prst="rect">
            <a:avLst/>
          </a:prstGeom>
          <a:noFill/>
          <a:ln/>
        </p:spPr>
        <p:txBody>
          <a:bodyPr wrap="none" rtlCol="0" anchor="t"/>
          <a:lstStyle/>
          <a:p>
            <a:pPr algn="l" marL="342900" indent="-342900">
              <a:lnSpc>
                <a:spcPts val="2624"/>
              </a:lnSpc>
              <a:buSzPct val="100000"/>
              <a:buFont typeface="+mj-lt"/>
              <a:buAutoNum type="arabicPeriod" startAt="2"/>
            </a:pPr>
            <a:r>
              <a:rPr lang="en-US" sz="1750" b="1" spc="-35" kern="0" dirty="0">
                <a:solidFill>
                  <a:srgbClr val="272525"/>
                </a:solidFill>
                <a:latin typeface="Source Sans Pro" pitchFamily="34" charset="0"/>
                <a:ea typeface="Source Sans Pro" pitchFamily="34" charset="-122"/>
                <a:cs typeface="Source Sans Pro" pitchFamily="34" charset="-120"/>
              </a:rPr>
              <a:t>Overhead:</a:t>
            </a:r>
            <a:endParaRPr lang="en-US" sz="1750" dirty="0"/>
          </a:p>
        </p:txBody>
      </p:sp>
      <p:sp>
        <p:nvSpPr>
          <p:cNvPr id="11" name="Text 7"/>
          <p:cNvSpPr/>
          <p:nvPr/>
        </p:nvSpPr>
        <p:spPr>
          <a:xfrm>
            <a:off x="3059311" y="3439478"/>
            <a:ext cx="9222581" cy="333256"/>
          </a:xfrm>
          <a:prstGeom prst="rect">
            <a:avLst/>
          </a:prstGeom>
          <a:noFill/>
          <a:ln/>
        </p:spPr>
        <p:txBody>
          <a:bodyPr wrap="none" rtlCol="0" anchor="t"/>
          <a:lstStyle/>
          <a:p>
            <a:pPr algn="l" lvl="1" marL="6858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Virtualization:</a:t>
            </a:r>
            <a:pPr algn="l" lvl="1"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Higher overhead due to multiple OS instances.</a:t>
            </a:r>
            <a:endParaRPr lang="en-US" sz="1750" dirty="0"/>
          </a:p>
        </p:txBody>
      </p:sp>
      <p:sp>
        <p:nvSpPr>
          <p:cNvPr id="12" name="Text 8"/>
          <p:cNvSpPr/>
          <p:nvPr/>
        </p:nvSpPr>
        <p:spPr>
          <a:xfrm>
            <a:off x="3059311" y="3850481"/>
            <a:ext cx="9222581" cy="333256"/>
          </a:xfrm>
          <a:prstGeom prst="rect">
            <a:avLst/>
          </a:prstGeom>
          <a:noFill/>
          <a:ln/>
        </p:spPr>
        <p:txBody>
          <a:bodyPr wrap="none" rtlCol="0" anchor="t"/>
          <a:lstStyle/>
          <a:p>
            <a:pPr algn="l" lvl="1" marL="6858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Containerization:</a:t>
            </a:r>
            <a:pPr algn="l" lvl="1"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Lower overhead because containers share the host OS.</a:t>
            </a:r>
            <a:endParaRPr lang="en-US" sz="1750" dirty="0"/>
          </a:p>
        </p:txBody>
      </p:sp>
      <p:sp>
        <p:nvSpPr>
          <p:cNvPr id="13" name="Text 9"/>
          <p:cNvSpPr/>
          <p:nvPr/>
        </p:nvSpPr>
        <p:spPr>
          <a:xfrm>
            <a:off x="2703790" y="4261485"/>
            <a:ext cx="9578102" cy="333256"/>
          </a:xfrm>
          <a:prstGeom prst="rect">
            <a:avLst/>
          </a:prstGeom>
          <a:noFill/>
          <a:ln/>
        </p:spPr>
        <p:txBody>
          <a:bodyPr wrap="none" rtlCol="0" anchor="t"/>
          <a:lstStyle/>
          <a:p>
            <a:pPr algn="l" marL="342900" indent="-342900">
              <a:lnSpc>
                <a:spcPts val="2624"/>
              </a:lnSpc>
              <a:buSzPct val="100000"/>
              <a:buFont typeface="+mj-lt"/>
              <a:buAutoNum type="arabicPeriod" startAt="3"/>
            </a:pPr>
            <a:r>
              <a:rPr lang="en-US" sz="1750" b="1" spc="-35" kern="0" dirty="0">
                <a:solidFill>
                  <a:srgbClr val="272525"/>
                </a:solidFill>
                <a:latin typeface="Source Sans Pro" pitchFamily="34" charset="0"/>
                <a:ea typeface="Source Sans Pro" pitchFamily="34" charset="-122"/>
                <a:cs typeface="Source Sans Pro" pitchFamily="34" charset="-120"/>
              </a:rPr>
              <a:t>Performance:</a:t>
            </a:r>
            <a:endParaRPr lang="en-US" sz="1750" dirty="0"/>
          </a:p>
        </p:txBody>
      </p:sp>
      <p:sp>
        <p:nvSpPr>
          <p:cNvPr id="14" name="Text 10"/>
          <p:cNvSpPr/>
          <p:nvPr/>
        </p:nvSpPr>
        <p:spPr>
          <a:xfrm>
            <a:off x="3059311" y="4672489"/>
            <a:ext cx="9222581" cy="333256"/>
          </a:xfrm>
          <a:prstGeom prst="rect">
            <a:avLst/>
          </a:prstGeom>
          <a:noFill/>
          <a:ln/>
        </p:spPr>
        <p:txBody>
          <a:bodyPr wrap="none" rtlCol="0" anchor="t"/>
          <a:lstStyle/>
          <a:p>
            <a:pPr algn="l" lvl="1" marL="6858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Virtualization:</a:t>
            </a:r>
            <a:pPr algn="l" lvl="1"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Generally slower due to the additional layer of the hypervisor and multiple OS.</a:t>
            </a:r>
            <a:endParaRPr lang="en-US" sz="1750" dirty="0"/>
          </a:p>
        </p:txBody>
      </p:sp>
      <p:sp>
        <p:nvSpPr>
          <p:cNvPr id="15" name="Text 11"/>
          <p:cNvSpPr/>
          <p:nvPr/>
        </p:nvSpPr>
        <p:spPr>
          <a:xfrm>
            <a:off x="3059311" y="5083493"/>
            <a:ext cx="9222581" cy="333256"/>
          </a:xfrm>
          <a:prstGeom prst="rect">
            <a:avLst/>
          </a:prstGeom>
          <a:noFill/>
          <a:ln/>
        </p:spPr>
        <p:txBody>
          <a:bodyPr wrap="none" rtlCol="0" anchor="t"/>
          <a:lstStyle/>
          <a:p>
            <a:pPr algn="l" lvl="1" marL="6858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Containerization:</a:t>
            </a:r>
            <a:pPr algn="l" lvl="1"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Typically faster and more efficient due to shared OS and lightweight nature.</a:t>
            </a:r>
            <a:endParaRPr lang="en-US" sz="1750" dirty="0"/>
          </a:p>
        </p:txBody>
      </p:sp>
      <p:sp>
        <p:nvSpPr>
          <p:cNvPr id="16" name="Text 12"/>
          <p:cNvSpPr/>
          <p:nvPr/>
        </p:nvSpPr>
        <p:spPr>
          <a:xfrm>
            <a:off x="2703790" y="5494496"/>
            <a:ext cx="9578102" cy="333256"/>
          </a:xfrm>
          <a:prstGeom prst="rect">
            <a:avLst/>
          </a:prstGeom>
          <a:noFill/>
          <a:ln/>
        </p:spPr>
        <p:txBody>
          <a:bodyPr wrap="none" rtlCol="0" anchor="t"/>
          <a:lstStyle/>
          <a:p>
            <a:pPr algn="l" marL="342900" indent="-342900">
              <a:lnSpc>
                <a:spcPts val="2624"/>
              </a:lnSpc>
              <a:buSzPct val="100000"/>
              <a:buFont typeface="+mj-lt"/>
              <a:buAutoNum type="arabicPeriod" startAt="4"/>
            </a:pPr>
            <a:r>
              <a:rPr lang="en-US" sz="1750" b="1" spc="-35" kern="0" dirty="0">
                <a:solidFill>
                  <a:srgbClr val="272525"/>
                </a:solidFill>
                <a:latin typeface="Source Sans Pro" pitchFamily="34" charset="0"/>
                <a:ea typeface="Source Sans Pro" pitchFamily="34" charset="-122"/>
                <a:cs typeface="Source Sans Pro" pitchFamily="34" charset="-120"/>
              </a:rPr>
              <a:t>Resource Utilization:</a:t>
            </a:r>
            <a:endParaRPr lang="en-US" sz="1750" dirty="0"/>
          </a:p>
        </p:txBody>
      </p:sp>
      <p:sp>
        <p:nvSpPr>
          <p:cNvPr id="17" name="Text 13"/>
          <p:cNvSpPr/>
          <p:nvPr/>
        </p:nvSpPr>
        <p:spPr>
          <a:xfrm>
            <a:off x="3059311" y="5905500"/>
            <a:ext cx="9222581" cy="333256"/>
          </a:xfrm>
          <a:prstGeom prst="rect">
            <a:avLst/>
          </a:prstGeom>
          <a:noFill/>
          <a:ln/>
        </p:spPr>
        <p:txBody>
          <a:bodyPr wrap="none" rtlCol="0" anchor="t"/>
          <a:lstStyle/>
          <a:p>
            <a:pPr algn="l" lvl="1" marL="6858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Virtualization:</a:t>
            </a:r>
            <a:pPr algn="l" lvl="1"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Less efficient as it requires more resources to run multiple OS.</a:t>
            </a:r>
            <a:endParaRPr lang="en-US" sz="1750" dirty="0"/>
          </a:p>
        </p:txBody>
      </p:sp>
      <p:sp>
        <p:nvSpPr>
          <p:cNvPr id="18" name="Text 14"/>
          <p:cNvSpPr/>
          <p:nvPr/>
        </p:nvSpPr>
        <p:spPr>
          <a:xfrm>
            <a:off x="3059311" y="6316504"/>
            <a:ext cx="9222581" cy="666512"/>
          </a:xfrm>
          <a:prstGeom prst="rect">
            <a:avLst/>
          </a:prstGeom>
          <a:noFill/>
          <a:ln/>
        </p:spPr>
        <p:txBody>
          <a:bodyPr wrap="square" rtlCol="0" anchor="t"/>
          <a:lstStyle/>
          <a:p>
            <a:pPr algn="l" lvl="1" marL="6858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Containerization:</a:t>
            </a:r>
            <a:pPr algn="l" lvl="1"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More efficient as containers share the same OS and only encapsulate the application and its dependencies.</a:t>
            </a:r>
            <a:endParaRPr lang="en-US" sz="175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909530"/>
            <a:ext cx="9933503" cy="416600"/>
          </a:xfrm>
          <a:prstGeom prst="rect">
            <a:avLst/>
          </a:prstGeom>
          <a:noFill/>
          <a:ln/>
        </p:spPr>
        <p:txBody>
          <a:bodyPr wrap="none" rtlCol="0" anchor="t"/>
          <a:lstStyle/>
          <a:p>
            <a:pPr indent="0" marL="0">
              <a:lnSpc>
                <a:spcPts val="3281"/>
              </a:lnSpc>
              <a:buNone/>
            </a:pPr>
            <a:r>
              <a:rPr lang="en-US" sz="2187" b="1" spc="-35" kern="0" dirty="0">
                <a:solidFill>
                  <a:srgbClr val="F44444"/>
                </a:solidFill>
                <a:latin typeface="Source Sans Pro" pitchFamily="34" charset="0"/>
                <a:ea typeface="Source Sans Pro" pitchFamily="34" charset="-122"/>
                <a:cs typeface="Source Sans Pro" pitchFamily="34" charset="-120"/>
              </a:rPr>
              <a:t>Lets Work With Real Time Projects</a:t>
            </a:r>
            <a:endParaRPr lang="en-US" sz="2187" dirty="0"/>
          </a:p>
        </p:txBody>
      </p:sp>
      <p:sp>
        <p:nvSpPr>
          <p:cNvPr id="7" name="Text 3"/>
          <p:cNvSpPr/>
          <p:nvPr/>
        </p:nvSpPr>
        <p:spPr>
          <a:xfrm>
            <a:off x="2703790" y="3526036"/>
            <a:ext cx="9578102" cy="333256"/>
          </a:xfrm>
          <a:prstGeom prst="rect">
            <a:avLst/>
          </a:prstGeom>
          <a:noFill/>
          <a:ln/>
        </p:spPr>
        <p:txBody>
          <a:bodyPr wrap="none" rtlCol="0" anchor="t"/>
          <a:lstStyle/>
          <a:p>
            <a:pPr algn="l" marL="342900" indent="-342900">
              <a:lnSpc>
                <a:spcPts val="2624"/>
              </a:lnSpc>
              <a:buSzPct val="100000"/>
              <a:buFont typeface="+mj-lt"/>
              <a:buAutoNum type="arabicPeriod" startAt="1"/>
            </a:pPr>
            <a:r>
              <a:rPr lang="en-US" sz="1750" spc="-35" kern="0" dirty="0">
                <a:solidFill>
                  <a:srgbClr val="272525"/>
                </a:solidFill>
                <a:latin typeface="Source Sans Pro" pitchFamily="34" charset="0"/>
                <a:ea typeface="Source Sans Pro" pitchFamily="34" charset="-122"/>
                <a:cs typeface="Source Sans Pro" pitchFamily="34" charset="-120"/>
              </a:rPr>
              <a:t>Transaction History</a:t>
            </a:r>
            <a:endParaRPr lang="en-US" sz="1750" dirty="0"/>
          </a:p>
        </p:txBody>
      </p:sp>
      <p:sp>
        <p:nvSpPr>
          <p:cNvPr id="8" name="Text 4"/>
          <p:cNvSpPr/>
          <p:nvPr/>
        </p:nvSpPr>
        <p:spPr>
          <a:xfrm>
            <a:off x="2703790" y="3937040"/>
            <a:ext cx="9578102" cy="333256"/>
          </a:xfrm>
          <a:prstGeom prst="rect">
            <a:avLst/>
          </a:prstGeom>
          <a:noFill/>
          <a:ln/>
        </p:spPr>
        <p:txBody>
          <a:bodyPr wrap="none" rtlCol="0" anchor="t"/>
          <a:lstStyle/>
          <a:p>
            <a:pPr algn="l" marL="342900" indent="-342900">
              <a:lnSpc>
                <a:spcPts val="2624"/>
              </a:lnSpc>
              <a:buSzPct val="100000"/>
              <a:buFont typeface="+mj-lt"/>
              <a:buAutoNum type="arabicPeriod" startAt="2"/>
            </a:pPr>
            <a:r>
              <a:rPr lang="en-US" sz="1750" spc="-35" kern="0" dirty="0">
                <a:solidFill>
                  <a:srgbClr val="272525"/>
                </a:solidFill>
                <a:latin typeface="Source Sans Pro" pitchFamily="34" charset="0"/>
                <a:ea typeface="Source Sans Pro" pitchFamily="34" charset="-122"/>
                <a:cs typeface="Source Sans Pro" pitchFamily="34" charset="-120"/>
              </a:rPr>
              <a:t>Docker Case Study</a:t>
            </a:r>
            <a:endParaRPr lang="en-US" sz="1750" dirty="0"/>
          </a:p>
        </p:txBody>
      </p:sp>
      <p:sp>
        <p:nvSpPr>
          <p:cNvPr id="9" name="Text 5"/>
          <p:cNvSpPr/>
          <p:nvPr/>
        </p:nvSpPr>
        <p:spPr>
          <a:xfrm>
            <a:off x="2348389" y="4520208"/>
            <a:ext cx="9933503" cy="333256"/>
          </a:xfrm>
          <a:prstGeom prst="rect">
            <a:avLst/>
          </a:prstGeom>
          <a:noFill/>
          <a:ln/>
        </p:spPr>
        <p:txBody>
          <a:bodyPr wrap="none" rtlCol="0" anchor="t"/>
          <a:lstStyle/>
          <a:p>
            <a:pPr indent="0" marL="0">
              <a:lnSpc>
                <a:spcPts val="2624"/>
              </a:lnSpc>
              <a:buNone/>
            </a:pPr>
            <a:endParaRPr lang="en-US" sz="1750" dirty="0"/>
          </a:p>
        </p:txBody>
      </p:sp>
      <p:sp>
        <p:nvSpPr>
          <p:cNvPr id="10" name="Text 6"/>
          <p:cNvSpPr/>
          <p:nvPr/>
        </p:nvSpPr>
        <p:spPr>
          <a:xfrm>
            <a:off x="2348389" y="5103376"/>
            <a:ext cx="9933503" cy="416600"/>
          </a:xfrm>
          <a:prstGeom prst="rect">
            <a:avLst/>
          </a:prstGeom>
          <a:noFill/>
          <a:ln/>
        </p:spPr>
        <p:txBody>
          <a:bodyPr wrap="none" rtlCol="0" anchor="t"/>
          <a:lstStyle/>
          <a:p>
            <a:pPr indent="0" marL="0">
              <a:lnSpc>
                <a:spcPts val="3281"/>
              </a:lnSpc>
              <a:buNone/>
            </a:pPr>
            <a:r>
              <a:rPr lang="en-US" sz="2187" spc="-35" kern="0" dirty="0">
                <a:solidFill>
                  <a:srgbClr val="272525"/>
                </a:solidFill>
                <a:latin typeface="Source Sans Pro" pitchFamily="34" charset="0"/>
                <a:ea typeface="Source Sans Pro" pitchFamily="34" charset="-122"/>
                <a:cs typeface="Source Sans Pro" pitchFamily="34" charset="-120"/>
              </a:rPr>
              <a:t>                                                                        </a:t>
            </a:r>
            <a:pPr indent="0" marL="0">
              <a:lnSpc>
                <a:spcPts val="3281"/>
              </a:lnSpc>
              <a:buNone/>
            </a:pPr>
            <a:r>
              <a:rPr lang="en-US" sz="2187" b="1" spc="-35" kern="0" dirty="0">
                <a:solidFill>
                  <a:srgbClr val="1F7135"/>
                </a:solidFill>
                <a:latin typeface="Source Sans Pro" pitchFamily="34" charset="0"/>
                <a:ea typeface="Source Sans Pro" pitchFamily="34" charset="-122"/>
                <a:cs typeface="Source Sans Pro" pitchFamily="34" charset="-120"/>
              </a:rPr>
              <a:t>  THE END  </a:t>
            </a:r>
            <a:pPr indent="0" marL="0">
              <a:lnSpc>
                <a:spcPts val="3281"/>
              </a:lnSpc>
              <a:buNone/>
            </a:pPr>
            <a:r>
              <a:rPr lang="en-US" sz="2187" spc="-35" kern="0" dirty="0">
                <a:solidFill>
                  <a:srgbClr val="272525"/>
                </a:solidFill>
                <a:latin typeface="Source Sans Pro" pitchFamily="34" charset="0"/>
                <a:ea typeface="Source Sans Pro" pitchFamily="34" charset="-122"/>
                <a:cs typeface="Source Sans Pro" pitchFamily="34" charset="-120"/>
              </a:rPr>
              <a:t>                                                             </a:t>
            </a:r>
            <a:endParaRPr lang="en-US" sz="2187"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3201114"/>
            <a:ext cx="9933503" cy="416600"/>
          </a:xfrm>
          <a:prstGeom prst="rect">
            <a:avLst/>
          </a:prstGeom>
          <a:noFill/>
          <a:ln/>
        </p:spPr>
        <p:txBody>
          <a:bodyPr wrap="none" rtlCol="0" anchor="t"/>
          <a:lstStyle/>
          <a:p>
            <a:pPr indent="0" marL="0">
              <a:lnSpc>
                <a:spcPts val="3281"/>
              </a:lnSpc>
              <a:buNone/>
            </a:pPr>
            <a:r>
              <a:rPr lang="en-US" sz="2187" spc="-35" kern="0" dirty="0">
                <a:solidFill>
                  <a:srgbClr val="272525"/>
                </a:solidFill>
                <a:latin typeface="Source Sans Pro" pitchFamily="34" charset="0"/>
                <a:ea typeface="Source Sans Pro" pitchFamily="34" charset="-122"/>
                <a:cs typeface="Source Sans Pro" pitchFamily="34" charset="-120"/>
              </a:rPr>
              <a:t>5.</a:t>
            </a:r>
            <a:pPr indent="0" marL="0">
              <a:lnSpc>
                <a:spcPts val="3281"/>
              </a:lnSpc>
              <a:buNone/>
            </a:pPr>
            <a:r>
              <a:rPr lang="en-US" sz="2187" b="1" spc="-35" kern="0" dirty="0">
                <a:solidFill>
                  <a:srgbClr val="272525"/>
                </a:solidFill>
                <a:latin typeface="Source Sans Pro" pitchFamily="34" charset="0"/>
                <a:ea typeface="Source Sans Pro" pitchFamily="34" charset="-122"/>
                <a:cs typeface="Source Sans Pro" pitchFamily="34" charset="-120"/>
              </a:rPr>
              <a:t>    Use Cases:</a:t>
            </a:r>
            <a:endParaRPr lang="en-US" sz="2187" dirty="0"/>
          </a:p>
        </p:txBody>
      </p:sp>
      <p:sp>
        <p:nvSpPr>
          <p:cNvPr id="7" name="Text 3"/>
          <p:cNvSpPr/>
          <p:nvPr/>
        </p:nvSpPr>
        <p:spPr>
          <a:xfrm>
            <a:off x="2703790" y="3817620"/>
            <a:ext cx="9578102" cy="666512"/>
          </a:xfrm>
          <a:prstGeom prst="rect">
            <a:avLst/>
          </a:prstGeom>
          <a:noFill/>
          <a:ln/>
        </p:spPr>
        <p:txBody>
          <a:bodyPr wrap="square" rtlCol="0" anchor="t"/>
          <a:lstStyle/>
          <a:p>
            <a:pPr algn="l" marL="3429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Virtualization:</a:t>
            </a:r>
            <a:pPr algn="l"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Suitable for running multiple different OS on the same hardware, isolated environments for development and testing.</a:t>
            </a:r>
            <a:endParaRPr lang="en-US" sz="1750" dirty="0"/>
          </a:p>
        </p:txBody>
      </p:sp>
      <p:sp>
        <p:nvSpPr>
          <p:cNvPr id="8" name="Text 4"/>
          <p:cNvSpPr/>
          <p:nvPr/>
        </p:nvSpPr>
        <p:spPr>
          <a:xfrm>
            <a:off x="2703790" y="4561880"/>
            <a:ext cx="9578102" cy="666512"/>
          </a:xfrm>
          <a:prstGeom prst="rect">
            <a:avLst/>
          </a:prstGeom>
          <a:noFill/>
          <a:ln/>
        </p:spPr>
        <p:txBody>
          <a:bodyPr wrap="square" rtlCol="0" anchor="t"/>
          <a:lstStyle/>
          <a:p>
            <a:pPr algn="l" marL="342900" indent="-342900">
              <a:lnSpc>
                <a:spcPts val="2624"/>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Containerization:</a:t>
            </a:r>
            <a:pPr algn="l"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Ideal for microservices architecture, continuous integration/continuous deployment (CI/CD) pipelines, and ensuring application portability across different environments.</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399699"/>
            <a:ext cx="4182547" cy="522803"/>
          </a:xfrm>
          <a:prstGeom prst="rect">
            <a:avLst/>
          </a:prstGeom>
          <a:noFill/>
          <a:ln/>
        </p:spPr>
        <p:txBody>
          <a:bodyPr wrap="none" rtlCol="0" anchor="t"/>
          <a:lstStyle/>
          <a:p>
            <a:pPr indent="0" marL="0">
              <a:lnSpc>
                <a:spcPts val="4117"/>
              </a:lnSpc>
              <a:buNone/>
            </a:pPr>
            <a:r>
              <a:rPr lang="en-US" sz="3293" b="1" u="sng" spc="-66" kern="0" dirty="0">
                <a:solidFill>
                  <a:srgbClr val="AF41F0"/>
                </a:solidFill>
                <a:latin typeface="adonis-web" pitchFamily="34" charset="0"/>
                <a:ea typeface="adonis-web" pitchFamily="34" charset="-122"/>
                <a:cs typeface="adonis-web" pitchFamily="34" charset="-120"/>
                <a:hlinkClick r:id="rId3" invalidUrl="" action="" tgtFrame="" tooltip="" history="1" highlightClick="0" endSnd="0">
                  <a:extLst>
                    <a:ext uri="{A12FA001-AC4F-418D-AE19-62706E023703}">
                      <ahyp:hlinkClr xmlns:ahyp="http://schemas.microsoft.com/office/drawing/2018/hyperlinkcolor" val="tx"/>
                    </a:ext>
                  </a:extLst>
                </a:hlinkClick>
              </a:rPr>
              <a:t>Docker architecture</a:t>
            </a:r>
            <a:endParaRPr lang="en-US" sz="3293" dirty="0"/>
          </a:p>
        </p:txBody>
      </p:sp>
      <p:sp>
        <p:nvSpPr>
          <p:cNvPr id="7" name="Text 3"/>
          <p:cNvSpPr/>
          <p:nvPr/>
        </p:nvSpPr>
        <p:spPr>
          <a:xfrm>
            <a:off x="2348389" y="2172414"/>
            <a:ext cx="9933503" cy="1666280"/>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uses a client-server architecture. The Docker client talks to the Docker daemon, which does the heavy lifting of building, running, and distributing your Docker containers. The Docker client and daemon can run on the same system, or you can connect a Docker client to a remote Docker daemon. The Docker client and daemon communicate using a REST API, over UNIX sockets or a network interface. Another Docker client is Docker Compose, that lets you work with applications consisting of a set of containers.</a:t>
            </a:r>
            <a:endParaRPr lang="en-US" sz="1750" dirty="0"/>
          </a:p>
        </p:txBody>
      </p:sp>
      <p:sp>
        <p:nvSpPr>
          <p:cNvPr id="8" name="Text 4"/>
          <p:cNvSpPr/>
          <p:nvPr/>
        </p:nvSpPr>
        <p:spPr>
          <a:xfrm>
            <a:off x="2348389" y="4088606"/>
            <a:ext cx="9933503" cy="333256"/>
          </a:xfrm>
          <a:prstGeom prst="rect">
            <a:avLst/>
          </a:prstGeom>
          <a:noFill/>
          <a:ln/>
        </p:spPr>
        <p:txBody>
          <a:bodyPr wrap="none" rtlCol="0" anchor="t"/>
          <a:lstStyle/>
          <a:p>
            <a:pPr indent="0" marL="0">
              <a:lnSpc>
                <a:spcPts val="2624"/>
              </a:lnSpc>
              <a:buNone/>
            </a:pPr>
            <a:endParaRPr lang="en-US" sz="1750" dirty="0"/>
          </a:p>
        </p:txBody>
      </p:sp>
      <p:pic>
        <p:nvPicPr>
          <p:cNvPr id="9" name="Image 2" descr="preencoded.png">    </p:cNvPr>
          <p:cNvPicPr>
            <a:picLocks noChangeAspect="1"/>
          </p:cNvPicPr>
          <p:nvPr/>
        </p:nvPicPr>
        <p:blipFill>
          <a:blip r:embed="rId4"/>
          <a:stretch>
            <a:fillRect/>
          </a:stretch>
        </p:blipFill>
        <p:spPr>
          <a:xfrm>
            <a:off x="5740837" y="4671774"/>
            <a:ext cx="3148489" cy="2158127"/>
          </a:xfrm>
          <a:prstGeom prst="rect">
            <a:avLst/>
          </a:prstGeom>
        </p:spPr>
      </p:pic>
      <p:pic>
        <p:nvPicPr>
          <p:cNvPr id="10"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068943"/>
            <a:ext cx="3136821" cy="392073"/>
          </a:xfrm>
          <a:prstGeom prst="rect">
            <a:avLst/>
          </a:prstGeom>
          <a:noFill/>
          <a:ln/>
        </p:spPr>
        <p:txBody>
          <a:bodyPr wrap="none" rtlCol="0" anchor="t"/>
          <a:lstStyle/>
          <a:p>
            <a:pPr indent="0" marL="0">
              <a:lnSpc>
                <a:spcPts val="3088"/>
              </a:lnSpc>
              <a:buNone/>
            </a:pPr>
            <a:r>
              <a:rPr lang="en-US" sz="2470" b="1" u="sng" spc="-49" kern="0" dirty="0">
                <a:solidFill>
                  <a:srgbClr val="AF41F0"/>
                </a:solidFill>
                <a:latin typeface="adonis-web" pitchFamily="34" charset="0"/>
                <a:ea typeface="adonis-web" pitchFamily="34" charset="-122"/>
                <a:cs typeface="adonis-web" pitchFamily="34" charset="-120"/>
                <a:hlinkClick r:id="rId3" invalidUrl="" action="" tgtFrame="" tooltip="" history="1" highlightClick="0" endSnd="0">
                  <a:extLst>
                    <a:ext uri="{A12FA001-AC4F-418D-AE19-62706E023703}">
                      <ahyp:hlinkClr xmlns:ahyp="http://schemas.microsoft.com/office/drawing/2018/hyperlinkcolor" val="tx"/>
                    </a:ext>
                  </a:extLst>
                </a:hlinkClick>
              </a:rPr>
              <a:t>The Docker daemon</a:t>
            </a:r>
            <a:endParaRPr lang="en-US" sz="2470" dirty="0"/>
          </a:p>
        </p:txBody>
      </p:sp>
      <p:sp>
        <p:nvSpPr>
          <p:cNvPr id="7" name="Text 3"/>
          <p:cNvSpPr/>
          <p:nvPr/>
        </p:nvSpPr>
        <p:spPr>
          <a:xfrm>
            <a:off x="2348389" y="1710928"/>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The Docker daemon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dockerd</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listens for Docker API requests and manages Docker objects such as images, containers, networks, and volumes. A daemon can also communicate with other daemons to manage Docker services.</a:t>
            </a:r>
            <a:endParaRPr lang="en-US" sz="1750" dirty="0"/>
          </a:p>
        </p:txBody>
      </p:sp>
      <p:sp>
        <p:nvSpPr>
          <p:cNvPr id="8" name="Text 4"/>
          <p:cNvSpPr/>
          <p:nvPr/>
        </p:nvSpPr>
        <p:spPr>
          <a:xfrm>
            <a:off x="2348389" y="3043952"/>
            <a:ext cx="3136821" cy="392073"/>
          </a:xfrm>
          <a:prstGeom prst="rect">
            <a:avLst/>
          </a:prstGeom>
          <a:noFill/>
          <a:ln/>
        </p:spPr>
        <p:txBody>
          <a:bodyPr wrap="none" rtlCol="0" anchor="t"/>
          <a:lstStyle/>
          <a:p>
            <a:pPr indent="0" marL="0">
              <a:lnSpc>
                <a:spcPts val="3088"/>
              </a:lnSpc>
              <a:buNone/>
            </a:pPr>
            <a:r>
              <a:rPr lang="en-US" sz="2470" b="1" u="sng" spc="-49" kern="0" dirty="0">
                <a:solidFill>
                  <a:srgbClr val="AF41F0"/>
                </a:solidFill>
                <a:latin typeface="adonis-web" pitchFamily="34" charset="0"/>
                <a:ea typeface="adonis-web" pitchFamily="34" charset="-122"/>
                <a:cs typeface="adonis-web" pitchFamily="34" charset="-120"/>
                <a:hlinkClick r:id="rId4" invalidUrl="" action="" tgtFrame="" tooltip="" history="1" highlightClick="0" endSnd="0">
                  <a:extLst>
                    <a:ext uri="{A12FA001-AC4F-418D-AE19-62706E023703}">
                      <ahyp:hlinkClr xmlns:ahyp="http://schemas.microsoft.com/office/drawing/2018/hyperlinkcolor" val="tx"/>
                    </a:ext>
                  </a:extLst>
                </a:hlinkClick>
              </a:rPr>
              <a:t>The Docker client</a:t>
            </a:r>
            <a:endParaRPr lang="en-US" sz="2470" dirty="0"/>
          </a:p>
        </p:txBody>
      </p:sp>
      <p:sp>
        <p:nvSpPr>
          <p:cNvPr id="9" name="Text 5"/>
          <p:cNvSpPr/>
          <p:nvPr/>
        </p:nvSpPr>
        <p:spPr>
          <a:xfrm>
            <a:off x="2348389" y="3769281"/>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The Docker client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is the primary way that many Docker users interact with Docker. When you use commands such as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 run</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the client sends these commands to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dockerd</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which carries them out. The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command uses the Docker API. The Docker client can communicate with more than one daemon.</a:t>
            </a:r>
            <a:endParaRPr lang="en-US" sz="1750" dirty="0"/>
          </a:p>
        </p:txBody>
      </p:sp>
      <p:sp>
        <p:nvSpPr>
          <p:cNvPr id="10" name="Text 6"/>
          <p:cNvSpPr/>
          <p:nvPr/>
        </p:nvSpPr>
        <p:spPr>
          <a:xfrm>
            <a:off x="2348389" y="5102304"/>
            <a:ext cx="3136821" cy="392073"/>
          </a:xfrm>
          <a:prstGeom prst="rect">
            <a:avLst/>
          </a:prstGeom>
          <a:noFill/>
          <a:ln/>
        </p:spPr>
        <p:txBody>
          <a:bodyPr wrap="none" rtlCol="0" anchor="t"/>
          <a:lstStyle/>
          <a:p>
            <a:pPr indent="0" marL="0">
              <a:lnSpc>
                <a:spcPts val="3088"/>
              </a:lnSpc>
              <a:buNone/>
            </a:pPr>
            <a:r>
              <a:rPr lang="en-US" sz="2470" b="1" u="sng" spc="-49" kern="0" dirty="0">
                <a:solidFill>
                  <a:srgbClr val="AF41F0"/>
                </a:solidFill>
                <a:latin typeface="adonis-web" pitchFamily="34" charset="0"/>
                <a:ea typeface="adonis-web" pitchFamily="34" charset="-122"/>
                <a:cs typeface="adonis-web" pitchFamily="34" charset="-120"/>
                <a:hlinkClick r:id="rId5" invalidUrl="" action="" tgtFrame="" tooltip="" history="1" highlightClick="0" endSnd="0">
                  <a:extLst>
                    <a:ext uri="{A12FA001-AC4F-418D-AE19-62706E023703}">
                      <ahyp:hlinkClr xmlns:ahyp="http://schemas.microsoft.com/office/drawing/2018/hyperlinkcolor" val="tx"/>
                    </a:ext>
                  </a:extLst>
                </a:hlinkClick>
              </a:rPr>
              <a:t>Docker Desktop</a:t>
            </a:r>
            <a:endParaRPr lang="en-US" sz="2470" dirty="0"/>
          </a:p>
        </p:txBody>
      </p:sp>
      <p:sp>
        <p:nvSpPr>
          <p:cNvPr id="11" name="Text 7"/>
          <p:cNvSpPr/>
          <p:nvPr/>
        </p:nvSpPr>
        <p:spPr>
          <a:xfrm>
            <a:off x="2348389" y="5827633"/>
            <a:ext cx="9933503" cy="1333024"/>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Docker Desktop is an easy-to-install application for your Mac, Windows or Linux environment that enables you to build and share containerized applications and microservices. Docker Desktop includes the Docker daemon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dockerd</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the Docker client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Docker Compose, Docker Content Trust, Kubernetes, and Credential Helper.</a:t>
            </a:r>
            <a:endParaRPr lang="en-US" sz="1750" dirty="0"/>
          </a:p>
        </p:txBody>
      </p:sp>
      <p:pic>
        <p:nvPicPr>
          <p:cNvPr id="12" name="Image 2"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835712"/>
            <a:ext cx="3136821" cy="392073"/>
          </a:xfrm>
          <a:prstGeom prst="rect">
            <a:avLst/>
          </a:prstGeom>
          <a:noFill/>
          <a:ln/>
        </p:spPr>
        <p:txBody>
          <a:bodyPr wrap="none" rtlCol="0" anchor="t"/>
          <a:lstStyle/>
          <a:p>
            <a:pPr indent="0" marL="0">
              <a:lnSpc>
                <a:spcPts val="3088"/>
              </a:lnSpc>
              <a:buNone/>
            </a:pPr>
            <a:r>
              <a:rPr lang="en-US" sz="2470" b="1" u="sng" spc="-49" kern="0" dirty="0">
                <a:solidFill>
                  <a:srgbClr val="AF41F0"/>
                </a:solidFill>
                <a:latin typeface="adonis-web" pitchFamily="34" charset="0"/>
                <a:ea typeface="adonis-web" pitchFamily="34" charset="-122"/>
                <a:cs typeface="adonis-web" pitchFamily="34" charset="-120"/>
                <a:hlinkClick r:id="rId3" invalidUrl="" action="" tgtFrame="" tooltip="" history="1" highlightClick="0" endSnd="0">
                  <a:extLst>
                    <a:ext uri="{A12FA001-AC4F-418D-AE19-62706E023703}">
                      <ahyp:hlinkClr xmlns:ahyp="http://schemas.microsoft.com/office/drawing/2018/hyperlinkcolor" val="tx"/>
                    </a:ext>
                  </a:extLst>
                </a:hlinkClick>
              </a:rPr>
              <a:t>Docker registries</a:t>
            </a:r>
            <a:endParaRPr lang="en-US" sz="2470" dirty="0"/>
          </a:p>
        </p:txBody>
      </p:sp>
      <p:sp>
        <p:nvSpPr>
          <p:cNvPr id="7" name="Text 3"/>
          <p:cNvSpPr/>
          <p:nvPr/>
        </p:nvSpPr>
        <p:spPr>
          <a:xfrm>
            <a:off x="2348389" y="3477697"/>
            <a:ext cx="9933503"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A Docker registry stores Docker images. Docker Hub is a public registry that anyone can use, and Docker looks for images on Docker Hub by default. You can even run your own private registry.</a:t>
            </a:r>
            <a:endParaRPr lang="en-US" sz="1750" dirty="0"/>
          </a:p>
        </p:txBody>
      </p:sp>
      <p:sp>
        <p:nvSpPr>
          <p:cNvPr id="8" name="Text 4"/>
          <p:cNvSpPr/>
          <p:nvPr/>
        </p:nvSpPr>
        <p:spPr>
          <a:xfrm>
            <a:off x="2348389" y="4394121"/>
            <a:ext cx="9933503"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When you use the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 pull</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or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 run</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commands, Docker pulls the required images from your configured registry. When you use the </a:t>
            </a:r>
            <a:pPr indent="0" marL="0">
              <a:lnSpc>
                <a:spcPts val="2624"/>
              </a:lnSpc>
              <a:buNone/>
            </a:pPr>
            <a:r>
              <a:rPr lang="en-US" sz="1750" spc="-35" kern="0" dirty="0">
                <a:solidFill>
                  <a:srgbClr val="272525"/>
                </a:solidFill>
                <a:highlight>
                  <a:srgbClr val="F5E7FD"/>
                </a:highlight>
                <a:latin typeface="Consolas" pitchFamily="34" charset="0"/>
                <a:ea typeface="Consolas" pitchFamily="34" charset="-122"/>
                <a:cs typeface="Consolas" pitchFamily="34" charset="-120"/>
              </a:rPr>
              <a:t>docker push</a:t>
            </a:r>
            <a:pPr indent="0" marL="0">
              <a:lnSpc>
                <a:spcPts val="2624"/>
              </a:lnSpc>
              <a:buNone/>
            </a:pPr>
            <a:r>
              <a:rPr lang="en-US" sz="1750" spc="-35" kern="0" dirty="0">
                <a:solidFill>
                  <a:srgbClr val="272525"/>
                </a:solidFill>
                <a:latin typeface="Source Sans Pro" pitchFamily="34" charset="0"/>
                <a:ea typeface="Source Sans Pro" pitchFamily="34" charset="-122"/>
                <a:cs typeface="Source Sans Pro" pitchFamily="34" charset="-120"/>
              </a:rPr>
              <a:t> command, Docker pushes your image to your configured registry.</a:t>
            </a:r>
            <a:endParaRPr lang="en-US" sz="1750" dirty="0"/>
          </a:p>
        </p:txBody>
      </p:sp>
      <p:pic>
        <p:nvPicPr>
          <p:cNvPr id="9"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50</Slides>
  <Notes>50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50</vt:i4>
      </vt:variant>
    </vt:vector>
  </HeadingPairs>
  <TitlesOfParts>
    <vt:vector size="5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2024-06-07T11:19:31Z</dcterms:created>
  <dcterms:modified xsi:type="dcterms:W3CDTF">2024-06-07T11:19:31Z</dcterms:modified>
</cp:coreProperties>
</file>